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jp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jpg"/><Relationship Id="rId3" Type="http://schemas.openxmlformats.org/officeDocument/2006/relationships/image" Target="../media/image5.jp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jpg"/><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50F1C"/>
        </a:solidFill>
        <a:effectLst/>
      </p:bgPr>
    </p:bg>
    <p:spTree>
      <p:nvGrpSpPr>
        <p:cNvPr id="1" name=""/>
        <p:cNvGrpSpPr/>
        <p:nvPr/>
      </p:nvGrpSpPr>
      <p:grpSpPr/>
      <p:sp>
        <p:nvSpPr>
          <p:cNvPr id="2" name="TextBox 1"/>
          <p:cNvSpPr txBox="1"/>
          <p:nvPr/>
        </p:nvSpPr>
        <p:spPr>
          <a:xfrm>
            <a:off x="731520" y="274320"/>
            <a:ext cx="10698480" cy="822960"/>
          </a:xfrm>
          <a:prstGeom prst="rect">
            <a:avLst/>
          </a:prstGeom>
          <a:noFill/>
        </p:spPr>
        <p:txBody>
          <a:bodyPr wrap="square" anchor="t"/>
          <a:lstStyle/>
          <a:p>
            <a:pPr algn="ctr">
              <a:defRPr sz="5600" b="1">
                <a:solidFill>
                  <a:srgbClr val="FFFFFF"/>
                </a:solidFill>
                <a:latin typeface="Raleway"/>
              </a:defRPr>
            </a:pPr>
            <a:r>
              <a:t>QIII ST</a:t>
            </a:r>
          </a:p>
        </p:txBody>
      </p:sp>
      <p:sp>
        <p:nvSpPr>
          <p:cNvPr id="3" name="TextBox 2"/>
          <p:cNvSpPr txBox="1"/>
          <p:nvPr/>
        </p:nvSpPr>
        <p:spPr>
          <a:xfrm>
            <a:off x="731520" y="1097280"/>
            <a:ext cx="10698480" cy="365760"/>
          </a:xfrm>
          <a:prstGeom prst="rect">
            <a:avLst/>
          </a:prstGeom>
          <a:noFill/>
        </p:spPr>
        <p:txBody>
          <a:bodyPr wrap="square" anchor="t"/>
          <a:lstStyle/>
          <a:p>
            <a:pPr algn="ctr">
              <a:defRPr sz="1800" b="1">
                <a:solidFill>
                  <a:srgbClr val="3EC2FC"/>
                </a:solidFill>
                <a:latin typeface="Raleway"/>
              </a:defRPr>
            </a:pPr>
            <a:r>
              <a:t>SURFACE PARTICLE DETECTOR</a:t>
            </a:r>
          </a:p>
        </p:txBody>
      </p:sp>
      <p:sp>
        <p:nvSpPr>
          <p:cNvPr id="4" name="TextBox 3"/>
          <p:cNvSpPr txBox="1"/>
          <p:nvPr/>
        </p:nvSpPr>
        <p:spPr>
          <a:xfrm>
            <a:off x="731520" y="1508760"/>
            <a:ext cx="10698480" cy="274320"/>
          </a:xfrm>
          <a:prstGeom prst="rect">
            <a:avLst/>
          </a:prstGeom>
          <a:noFill/>
        </p:spPr>
        <p:txBody>
          <a:bodyPr wrap="square" anchor="t"/>
          <a:lstStyle/>
          <a:p>
            <a:pPr algn="ctr">
              <a:defRPr sz="1200" b="0">
                <a:solidFill>
                  <a:srgbClr val="277CA5"/>
                </a:solidFill>
                <a:latin typeface="Raleway"/>
              </a:defRPr>
            </a:pPr>
            <a:r>
              <a:t>0.1 – 5µm  |  Product Overview</a:t>
            </a:r>
          </a:p>
        </p:txBody>
      </p:sp>
      <p:sp>
        <p:nvSpPr>
          <p:cNvPr id="5" name="Rectangle 4"/>
          <p:cNvSpPr/>
          <p:nvPr/>
        </p:nvSpPr>
        <p:spPr>
          <a:xfrm>
            <a:off x="0" y="1965960"/>
            <a:ext cx="12191695" cy="38100"/>
          </a:xfrm>
          <a:prstGeom prst="rect">
            <a:avLst/>
          </a:prstGeom>
          <a:solidFill>
            <a:srgbClr val="3EC2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6" name="Picture 5" descr="page1_img2.jpeg"/>
          <p:cNvPicPr>
            <a:picLocks noChangeAspect="1"/>
          </p:cNvPicPr>
          <p:nvPr/>
        </p:nvPicPr>
        <p:blipFill>
          <a:blip r:embed="rId2"/>
          <a:stretch>
            <a:fillRect/>
          </a:stretch>
        </p:blipFill>
        <p:spPr>
          <a:xfrm>
            <a:off x="3918280" y="2148840"/>
            <a:ext cx="4355133" cy="3566160"/>
          </a:xfrm>
          <a:prstGeom prst="rect">
            <a:avLst/>
          </a:prstGeom>
        </p:spPr>
      </p:pic>
      <p:sp>
        <p:nvSpPr>
          <p:cNvPr id="7" name="TextBox 6"/>
          <p:cNvSpPr txBox="1"/>
          <p:nvPr/>
        </p:nvSpPr>
        <p:spPr>
          <a:xfrm>
            <a:off x="731520" y="5897880"/>
            <a:ext cx="10698480" cy="228600"/>
          </a:xfrm>
          <a:prstGeom prst="rect">
            <a:avLst/>
          </a:prstGeom>
          <a:noFill/>
        </p:spPr>
        <p:txBody>
          <a:bodyPr wrap="square" anchor="t"/>
          <a:lstStyle/>
          <a:p>
            <a:pPr algn="ctr">
              <a:defRPr sz="1000" b="0">
                <a:solidFill>
                  <a:srgbClr val="277CA5"/>
                </a:solidFill>
                <a:latin typeface="Raleway"/>
              </a:defRPr>
            </a:pPr>
            <a:r>
              <a:t>Pentagon Technologies  |  Pentagon Patented Technology</a:t>
            </a:r>
          </a:p>
        </p:txBody>
      </p:sp>
      <p:pic>
        <p:nvPicPr>
          <p:cNvPr id="8" name="Picture 7" descr="pentagon-logo-white.png"/>
          <p:cNvPicPr>
            <a:picLocks noChangeAspect="1"/>
          </p:cNvPicPr>
          <p:nvPr/>
        </p:nvPicPr>
        <p:blipFill>
          <a:blip r:embed="rId3"/>
          <a:stretch>
            <a:fillRect/>
          </a:stretch>
        </p:blipFill>
        <p:spPr>
          <a:xfrm>
            <a:off x="457200" y="6217920"/>
            <a:ext cx="2011680" cy="438912"/>
          </a:xfrm>
          <a:prstGeom prst="rect">
            <a:avLst/>
          </a:prstGeom>
        </p:spPr>
      </p:pic>
      <p:sp>
        <p:nvSpPr>
          <p:cNvPr id="9" name="TextBox 8"/>
          <p:cNvSpPr txBox="1"/>
          <p:nvPr/>
        </p:nvSpPr>
        <p:spPr>
          <a:xfrm>
            <a:off x="11277295" y="6291072"/>
            <a:ext cx="457200" cy="228600"/>
          </a:xfrm>
          <a:prstGeom prst="rect">
            <a:avLst/>
          </a:prstGeom>
          <a:noFill/>
        </p:spPr>
        <p:txBody>
          <a:bodyPr wrap="square" anchor="t"/>
          <a:lstStyle/>
          <a:p>
            <a:pPr algn="r">
              <a:defRPr sz="1000" b="0">
                <a:solidFill>
                  <a:srgbClr val="277CA5"/>
                </a:solidFill>
                <a:latin typeface="Raleway"/>
              </a:defRPr>
            </a:pPr>
            <a: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50F1C"/>
        </a:solidFill>
        <a:effectLst/>
      </p:bgPr>
    </p:bg>
    <p:spTree>
      <p:nvGrpSpPr>
        <p:cNvPr id="1" name=""/>
        <p:cNvGrpSpPr/>
        <p:nvPr/>
      </p:nvGrpSpPr>
      <p:grpSpPr/>
      <p:sp>
        <p:nvSpPr>
          <p:cNvPr id="2" name="TextBox 1"/>
          <p:cNvSpPr txBox="1"/>
          <p:nvPr/>
        </p:nvSpPr>
        <p:spPr>
          <a:xfrm>
            <a:off x="731520" y="411480"/>
            <a:ext cx="4572000" cy="274320"/>
          </a:xfrm>
          <a:prstGeom prst="rect">
            <a:avLst/>
          </a:prstGeom>
          <a:noFill/>
        </p:spPr>
        <p:txBody>
          <a:bodyPr wrap="square" anchor="t"/>
          <a:lstStyle/>
          <a:p>
            <a:pPr algn="l">
              <a:defRPr sz="1200" b="1">
                <a:solidFill>
                  <a:srgbClr val="3EC2FC"/>
                </a:solidFill>
                <a:latin typeface="Raleway"/>
              </a:defRPr>
            </a:pPr>
            <a:r>
              <a:t>PROBES &amp; OPTIONS</a:t>
            </a:r>
          </a:p>
        </p:txBody>
      </p:sp>
      <p:sp>
        <p:nvSpPr>
          <p:cNvPr id="3" name="Rectangle 2"/>
          <p:cNvSpPr/>
          <p:nvPr/>
        </p:nvSpPr>
        <p:spPr>
          <a:xfrm>
            <a:off x="731520" y="758952"/>
            <a:ext cx="1097280" cy="38100"/>
          </a:xfrm>
          <a:prstGeom prst="rect">
            <a:avLst/>
          </a:prstGeom>
          <a:solidFill>
            <a:srgbClr val="3EC2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731520" y="868680"/>
            <a:ext cx="9144000" cy="548640"/>
          </a:xfrm>
          <a:prstGeom prst="rect">
            <a:avLst/>
          </a:prstGeom>
          <a:noFill/>
        </p:spPr>
        <p:txBody>
          <a:bodyPr wrap="square" anchor="t"/>
          <a:lstStyle/>
          <a:p>
            <a:pPr algn="l">
              <a:defRPr sz="2800" b="1">
                <a:solidFill>
                  <a:srgbClr val="FFFFFF"/>
                </a:solidFill>
                <a:latin typeface="Raleway"/>
              </a:defRPr>
            </a:pPr>
            <a:r>
              <a:t>Flexible Configuration</a:t>
            </a:r>
          </a:p>
        </p:txBody>
      </p:sp>
      <p:sp>
        <p:nvSpPr>
          <p:cNvPr id="5" name="Rounded Rectangle 4"/>
          <p:cNvSpPr/>
          <p:nvPr/>
        </p:nvSpPr>
        <p:spPr>
          <a:xfrm>
            <a:off x="731520" y="1554480"/>
            <a:ext cx="3291840" cy="2194560"/>
          </a:xfrm>
          <a:prstGeom prst="roundRect">
            <a:avLst/>
          </a:prstGeom>
          <a:solidFill>
            <a:srgbClr val="0F283E"/>
          </a:solidFill>
          <a:ln w="19050">
            <a:solidFill>
              <a:srgbClr val="3EC2FC"/>
            </a:solidFill>
          </a:ln>
        </p:spPr>
        <p:style>
          <a:lnRef idx="1">
            <a:schemeClr val="accent1"/>
          </a:lnRef>
          <a:fillRef idx="3">
            <a:schemeClr val="accent1"/>
          </a:fillRef>
          <a:effectRef idx="2">
            <a:schemeClr val="accent1"/>
          </a:effectRef>
          <a:fontRef idx="minor">
            <a:schemeClr val="lt1"/>
          </a:fontRef>
        </p:style>
        <p:txBody>
          <a:bodyPr rtlCol="0" anchor="t" wrap="square" lIns="228600" rIns="228600" tIns="228600" bIns="137160"/>
          <a:lstStyle/>
          <a:p>
            <a:pPr algn="ctr">
              <a:spcAft>
                <a:spcPts val="800"/>
              </a:spcAft>
              <a:defRPr sz="1500" b="1">
                <a:solidFill>
                  <a:srgbClr val="3EC2FC"/>
                </a:solidFill>
                <a:latin typeface="Raleway"/>
              </a:defRPr>
            </a:pPr>
            <a:r>
              <a:t>STANDARD PROBES</a:t>
            </a:r>
          </a:p>
          <a:p>
            <a:pPr>
              <a:spcAft>
                <a:spcPts val="600"/>
              </a:spcAft>
              <a:defRPr sz="1300">
                <a:solidFill>
                  <a:srgbClr val="B4C8D7"/>
                </a:solidFill>
                <a:latin typeface="Raleway"/>
              </a:defRPr>
            </a:pPr>
            <a:r>
              <a:t>Different shapes for different surfaces: flat areas, inside pipes, gas lines, containers, and hard-to-reach edges. A 1/2" right-angle probe is included.</a:t>
            </a:r>
          </a:p>
        </p:txBody>
      </p:sp>
      <p:sp>
        <p:nvSpPr>
          <p:cNvPr id="6" name="Rounded Rectangle 5"/>
          <p:cNvSpPr/>
          <p:nvPr/>
        </p:nvSpPr>
        <p:spPr>
          <a:xfrm>
            <a:off x="4572000" y="1554480"/>
            <a:ext cx="3291840" cy="2194560"/>
          </a:xfrm>
          <a:prstGeom prst="roundRect">
            <a:avLst/>
          </a:prstGeom>
          <a:solidFill>
            <a:srgbClr val="0F283E"/>
          </a:solidFill>
          <a:ln w="19050">
            <a:solidFill>
              <a:srgbClr val="3EC2FC"/>
            </a:solidFill>
          </a:ln>
        </p:spPr>
        <p:style>
          <a:lnRef idx="1">
            <a:schemeClr val="accent1"/>
          </a:lnRef>
          <a:fillRef idx="3">
            <a:schemeClr val="accent1"/>
          </a:fillRef>
          <a:effectRef idx="2">
            <a:schemeClr val="accent1"/>
          </a:effectRef>
          <a:fontRef idx="minor">
            <a:schemeClr val="lt1"/>
          </a:fontRef>
        </p:style>
        <p:txBody>
          <a:bodyPr rtlCol="0" anchor="t" wrap="square" lIns="228600" rIns="228600" tIns="228600" bIns="137160"/>
          <a:lstStyle/>
          <a:p>
            <a:pPr algn="ctr">
              <a:spcAft>
                <a:spcPts val="800"/>
              </a:spcAft>
              <a:defRPr sz="1500" b="1">
                <a:solidFill>
                  <a:srgbClr val="3EC2FC"/>
                </a:solidFill>
                <a:latin typeface="Raleway"/>
              </a:defRPr>
            </a:pPr>
            <a:r>
              <a:t>CUSTOM PROBES</a:t>
            </a:r>
          </a:p>
          <a:p>
            <a:pPr>
              <a:spcAft>
                <a:spcPts val="600"/>
              </a:spcAft>
              <a:defRPr sz="1300">
                <a:solidFill>
                  <a:srgbClr val="B4C8D7"/>
                </a:solidFill>
                <a:latin typeface="Raleway"/>
              </a:defRPr>
            </a:pPr>
            <a:r>
              <a:t>If your surface does not fit a standard probe, Pentagon Technologies can design one to match your specific geometry and application.</a:t>
            </a:r>
          </a:p>
        </p:txBody>
      </p:sp>
      <p:sp>
        <p:nvSpPr>
          <p:cNvPr id="7" name="Rounded Rectangle 6"/>
          <p:cNvSpPr/>
          <p:nvPr/>
        </p:nvSpPr>
        <p:spPr>
          <a:xfrm>
            <a:off x="8412480" y="1554480"/>
            <a:ext cx="3291840" cy="2194560"/>
          </a:xfrm>
          <a:prstGeom prst="roundRect">
            <a:avLst/>
          </a:prstGeom>
          <a:solidFill>
            <a:srgbClr val="0F283E"/>
          </a:solidFill>
          <a:ln w="19050">
            <a:solidFill>
              <a:srgbClr val="277CA5"/>
            </a:solidFill>
          </a:ln>
        </p:spPr>
        <p:style>
          <a:lnRef idx="1">
            <a:schemeClr val="accent1"/>
          </a:lnRef>
          <a:fillRef idx="3">
            <a:schemeClr val="accent1"/>
          </a:fillRef>
          <a:effectRef idx="2">
            <a:schemeClr val="accent1"/>
          </a:effectRef>
          <a:fontRef idx="minor">
            <a:schemeClr val="lt1"/>
          </a:fontRef>
        </p:style>
        <p:txBody>
          <a:bodyPr rtlCol="0" anchor="t" wrap="square" lIns="228600" rIns="228600" tIns="228600" bIns="137160"/>
          <a:lstStyle/>
          <a:p>
            <a:pPr algn="ctr">
              <a:spcAft>
                <a:spcPts val="800"/>
              </a:spcAft>
              <a:defRPr sz="1500" b="1">
                <a:solidFill>
                  <a:srgbClr val="277CA5"/>
                </a:solidFill>
                <a:latin typeface="Raleway"/>
              </a:defRPr>
            </a:pPr>
            <a:r>
              <a:t>PARTICLE ANALYSIS MODULE</a:t>
            </a:r>
          </a:p>
          <a:p>
            <a:pPr>
              <a:spcAft>
                <a:spcPts val="600"/>
              </a:spcAft>
              <a:defRPr sz="1300">
                <a:solidFill>
                  <a:srgbClr val="B4C8D7"/>
                </a:solidFill>
                <a:latin typeface="Raleway"/>
              </a:defRPr>
            </a:pPr>
            <a:r>
              <a:t>Captures particles after counting so you can send them to a lab. Find out what particles are made of, not just how many there are.</a:t>
            </a:r>
          </a:p>
        </p:txBody>
      </p:sp>
      <p:sp>
        <p:nvSpPr>
          <p:cNvPr id="8" name="Rounded Rectangle 7"/>
          <p:cNvSpPr/>
          <p:nvPr/>
        </p:nvSpPr>
        <p:spPr>
          <a:xfrm>
            <a:off x="731520" y="3931920"/>
            <a:ext cx="3291840" cy="1371600"/>
          </a:xfrm>
          <a:prstGeom prst="roundRect">
            <a:avLst/>
          </a:prstGeom>
          <a:solidFill>
            <a:srgbClr val="0F283E"/>
          </a:solidFill>
          <a:ln w="19050">
            <a:solidFill>
              <a:srgbClr val="277CA5"/>
            </a:solidFill>
          </a:ln>
        </p:spPr>
        <p:style>
          <a:lnRef idx="1">
            <a:schemeClr val="accent1"/>
          </a:lnRef>
          <a:fillRef idx="3">
            <a:schemeClr val="accent1"/>
          </a:fillRef>
          <a:effectRef idx="2">
            <a:schemeClr val="accent1"/>
          </a:effectRef>
          <a:fontRef idx="minor">
            <a:schemeClr val="lt1"/>
          </a:fontRef>
        </p:style>
        <p:txBody>
          <a:bodyPr rtlCol="0" anchor="t" wrap="square" lIns="228600" rIns="228600" tIns="228600" bIns="137160"/>
          <a:lstStyle/>
          <a:p>
            <a:pPr algn="ctr">
              <a:spcAft>
                <a:spcPts val="800"/>
              </a:spcAft>
              <a:defRPr sz="1400" b="1">
                <a:solidFill>
                  <a:srgbClr val="277CA5"/>
                </a:solidFill>
                <a:latin typeface="Raleway"/>
              </a:defRPr>
            </a:pPr>
            <a:r>
              <a:t>BKM MODE</a:t>
            </a:r>
          </a:p>
          <a:p>
            <a:pPr>
              <a:spcAft>
                <a:spcPts val="600"/>
              </a:spcAft>
              <a:defRPr sz="1200">
                <a:solidFill>
                  <a:srgbClr val="B4C8D7"/>
                </a:solidFill>
                <a:latin typeface="Raleway"/>
              </a:defRPr>
            </a:pPr>
            <a:r>
              <a:t>Saves a complete test recipe: which probe, which location, what limits. Every operator follows the same steps.</a:t>
            </a:r>
          </a:p>
        </p:txBody>
      </p:sp>
      <p:sp>
        <p:nvSpPr>
          <p:cNvPr id="9" name="Rounded Rectangle 8"/>
          <p:cNvSpPr/>
          <p:nvPr/>
        </p:nvSpPr>
        <p:spPr>
          <a:xfrm>
            <a:off x="4572000" y="3931920"/>
            <a:ext cx="3291840" cy="1371600"/>
          </a:xfrm>
          <a:prstGeom prst="roundRect">
            <a:avLst/>
          </a:prstGeom>
          <a:solidFill>
            <a:srgbClr val="0F283E"/>
          </a:solidFill>
          <a:ln w="19050">
            <a:solidFill>
              <a:srgbClr val="277CA5"/>
            </a:solidFill>
          </a:ln>
        </p:spPr>
        <p:style>
          <a:lnRef idx="1">
            <a:schemeClr val="accent1"/>
          </a:lnRef>
          <a:fillRef idx="3">
            <a:schemeClr val="accent1"/>
          </a:fillRef>
          <a:effectRef idx="2">
            <a:schemeClr val="accent1"/>
          </a:effectRef>
          <a:fontRef idx="minor">
            <a:schemeClr val="lt1"/>
          </a:fontRef>
        </p:style>
        <p:txBody>
          <a:bodyPr rtlCol="0" anchor="t" wrap="square" lIns="228600" rIns="228600" tIns="228600" bIns="137160"/>
          <a:lstStyle/>
          <a:p>
            <a:pPr algn="ctr">
              <a:spcAft>
                <a:spcPts val="800"/>
              </a:spcAft>
              <a:defRPr sz="1400" b="1">
                <a:solidFill>
                  <a:srgbClr val="277CA5"/>
                </a:solidFill>
                <a:latin typeface="Raleway"/>
              </a:defRPr>
            </a:pPr>
            <a:r>
              <a:t>ROBOTIC CELL</a:t>
            </a:r>
          </a:p>
          <a:p>
            <a:pPr>
              <a:spcAft>
                <a:spcPts val="600"/>
              </a:spcAft>
              <a:defRPr sz="1200">
                <a:solidFill>
                  <a:srgbClr val="B4C8D7"/>
                </a:solidFill>
                <a:latin typeface="Raleway"/>
              </a:defRPr>
            </a:pPr>
            <a:r>
              <a:t>Connects to automated production lines for hands-free, in-situ (on-location) measurements without stopping the line.</a:t>
            </a:r>
          </a:p>
        </p:txBody>
      </p:sp>
      <p:pic>
        <p:nvPicPr>
          <p:cNvPr id="10" name="Picture 9" descr="page2_img3.jpeg"/>
          <p:cNvPicPr>
            <a:picLocks noChangeAspect="1"/>
          </p:cNvPicPr>
          <p:nvPr/>
        </p:nvPicPr>
        <p:blipFill>
          <a:blip r:embed="rId2"/>
          <a:stretch>
            <a:fillRect/>
          </a:stretch>
        </p:blipFill>
        <p:spPr>
          <a:xfrm>
            <a:off x="8412480" y="3931920"/>
            <a:ext cx="1737360" cy="1371600"/>
          </a:xfrm>
          <a:prstGeom prst="rect">
            <a:avLst/>
          </a:prstGeom>
        </p:spPr>
      </p:pic>
      <p:pic>
        <p:nvPicPr>
          <p:cNvPr id="11" name="Picture 10" descr="page2_img4.jpeg"/>
          <p:cNvPicPr>
            <a:picLocks noChangeAspect="1"/>
          </p:cNvPicPr>
          <p:nvPr/>
        </p:nvPicPr>
        <p:blipFill>
          <a:blip r:embed="rId3"/>
          <a:stretch>
            <a:fillRect/>
          </a:stretch>
        </p:blipFill>
        <p:spPr>
          <a:xfrm>
            <a:off x="10332720" y="3931920"/>
            <a:ext cx="1737360" cy="1371600"/>
          </a:xfrm>
          <a:prstGeom prst="rect">
            <a:avLst/>
          </a:prstGeom>
        </p:spPr>
      </p:pic>
      <p:pic>
        <p:nvPicPr>
          <p:cNvPr id="12" name="Picture 11" descr="pentagon-logo-white.png"/>
          <p:cNvPicPr>
            <a:picLocks noChangeAspect="1"/>
          </p:cNvPicPr>
          <p:nvPr/>
        </p:nvPicPr>
        <p:blipFill>
          <a:blip r:embed="rId4"/>
          <a:stretch>
            <a:fillRect/>
          </a:stretch>
        </p:blipFill>
        <p:spPr>
          <a:xfrm>
            <a:off x="457200" y="6217920"/>
            <a:ext cx="2011680" cy="438912"/>
          </a:xfrm>
          <a:prstGeom prst="rect">
            <a:avLst/>
          </a:prstGeom>
        </p:spPr>
      </p:pic>
      <p:sp>
        <p:nvSpPr>
          <p:cNvPr id="13" name="TextBox 12"/>
          <p:cNvSpPr txBox="1"/>
          <p:nvPr/>
        </p:nvSpPr>
        <p:spPr>
          <a:xfrm>
            <a:off x="11277295" y="6291072"/>
            <a:ext cx="457200" cy="228600"/>
          </a:xfrm>
          <a:prstGeom prst="rect">
            <a:avLst/>
          </a:prstGeom>
          <a:noFill/>
        </p:spPr>
        <p:txBody>
          <a:bodyPr wrap="square" anchor="t"/>
          <a:lstStyle/>
          <a:p>
            <a:pPr algn="r">
              <a:defRPr sz="1000" b="0">
                <a:solidFill>
                  <a:srgbClr val="277CA5"/>
                </a:solidFill>
                <a:latin typeface="Raleway"/>
              </a:defRPr>
            </a:pPr>
            <a: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50F1C"/>
        </a:solidFill>
        <a:effectLst/>
      </p:bgPr>
    </p:bg>
    <p:spTree>
      <p:nvGrpSpPr>
        <p:cNvPr id="1" name=""/>
        <p:cNvGrpSpPr/>
        <p:nvPr/>
      </p:nvGrpSpPr>
      <p:grpSpPr/>
      <p:sp>
        <p:nvSpPr>
          <p:cNvPr id="2" name="TextBox 1"/>
          <p:cNvSpPr txBox="1"/>
          <p:nvPr/>
        </p:nvSpPr>
        <p:spPr>
          <a:xfrm>
            <a:off x="731520" y="1280160"/>
            <a:ext cx="10698480" cy="822960"/>
          </a:xfrm>
          <a:prstGeom prst="rect">
            <a:avLst/>
          </a:prstGeom>
          <a:noFill/>
        </p:spPr>
        <p:txBody>
          <a:bodyPr wrap="square" anchor="t"/>
          <a:lstStyle/>
          <a:p>
            <a:pPr algn="ctr">
              <a:defRPr sz="5600" b="1">
                <a:solidFill>
                  <a:srgbClr val="FFFFFF"/>
                </a:solidFill>
                <a:latin typeface="Raleway"/>
              </a:defRPr>
            </a:pPr>
            <a:r>
              <a:t>QIII ST</a:t>
            </a:r>
          </a:p>
        </p:txBody>
      </p:sp>
      <p:sp>
        <p:nvSpPr>
          <p:cNvPr id="3" name="TextBox 2"/>
          <p:cNvSpPr txBox="1"/>
          <p:nvPr/>
        </p:nvSpPr>
        <p:spPr>
          <a:xfrm>
            <a:off x="731520" y="2286000"/>
            <a:ext cx="10698480" cy="457200"/>
          </a:xfrm>
          <a:prstGeom prst="rect">
            <a:avLst/>
          </a:prstGeom>
          <a:noFill/>
        </p:spPr>
        <p:txBody>
          <a:bodyPr wrap="square" anchor="t"/>
          <a:lstStyle/>
          <a:p>
            <a:pPr algn="ctr">
              <a:defRPr sz="1800" b="0">
                <a:solidFill>
                  <a:srgbClr val="B4C8D7"/>
                </a:solidFill>
                <a:latin typeface="Raleway"/>
              </a:defRPr>
            </a:pPr>
            <a:r>
              <a:t>Find and eliminate the particles that cost you time and money.</a:t>
            </a:r>
          </a:p>
        </p:txBody>
      </p:sp>
      <p:sp>
        <p:nvSpPr>
          <p:cNvPr id="4" name="Rectangle 3"/>
          <p:cNvSpPr/>
          <p:nvPr/>
        </p:nvSpPr>
        <p:spPr>
          <a:xfrm>
            <a:off x="0" y="3017520"/>
            <a:ext cx="12191695" cy="38100"/>
          </a:xfrm>
          <a:prstGeom prst="rect">
            <a:avLst/>
          </a:prstGeom>
          <a:solidFill>
            <a:srgbClr val="3EC2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731520" y="3383280"/>
            <a:ext cx="10698480" cy="320040"/>
          </a:xfrm>
          <a:prstGeom prst="rect">
            <a:avLst/>
          </a:prstGeom>
          <a:noFill/>
        </p:spPr>
        <p:txBody>
          <a:bodyPr wrap="square" anchor="t"/>
          <a:lstStyle/>
          <a:p>
            <a:pPr algn="ctr">
              <a:defRPr sz="1300" b="1">
                <a:solidFill>
                  <a:srgbClr val="3EC2FC"/>
                </a:solidFill>
                <a:latin typeface="Raleway"/>
              </a:defRPr>
            </a:pPr>
            <a:r>
              <a:t>SALES &amp; SERVICE</a:t>
            </a:r>
          </a:p>
        </p:txBody>
      </p:sp>
      <p:sp>
        <p:nvSpPr>
          <p:cNvPr id="6" name="TextBox 5"/>
          <p:cNvSpPr txBox="1"/>
          <p:nvPr/>
        </p:nvSpPr>
        <p:spPr>
          <a:xfrm>
            <a:off x="731520" y="3794760"/>
            <a:ext cx="10698480" cy="365760"/>
          </a:xfrm>
          <a:prstGeom prst="rect">
            <a:avLst/>
          </a:prstGeom>
          <a:noFill/>
        </p:spPr>
        <p:txBody>
          <a:bodyPr wrap="square" anchor="t"/>
          <a:lstStyle/>
          <a:p>
            <a:pPr algn="ctr">
              <a:defRPr sz="1800" b="0">
                <a:solidFill>
                  <a:srgbClr val="FFFFFF"/>
                </a:solidFill>
                <a:latin typeface="Raleway"/>
              </a:defRPr>
            </a:pPr>
            <a:r>
              <a:t>QIIIsales@pen-tec.com</a:t>
            </a:r>
          </a:p>
        </p:txBody>
      </p:sp>
      <p:sp>
        <p:nvSpPr>
          <p:cNvPr id="7" name="TextBox 6"/>
          <p:cNvSpPr txBox="1"/>
          <p:nvPr/>
        </p:nvSpPr>
        <p:spPr>
          <a:xfrm>
            <a:off x="731520" y="4251960"/>
            <a:ext cx="10698480" cy="274320"/>
          </a:xfrm>
          <a:prstGeom prst="rect">
            <a:avLst/>
          </a:prstGeom>
          <a:noFill/>
        </p:spPr>
        <p:txBody>
          <a:bodyPr wrap="square" anchor="t"/>
          <a:lstStyle/>
          <a:p>
            <a:pPr algn="ctr">
              <a:defRPr sz="1400" b="0">
                <a:solidFill>
                  <a:srgbClr val="277CA5"/>
                </a:solidFill>
                <a:latin typeface="Raleway"/>
              </a:defRPr>
            </a:pPr>
            <a:r>
              <a:t>www.Pen-Tec.com</a:t>
            </a:r>
          </a:p>
        </p:txBody>
      </p:sp>
      <p:sp>
        <p:nvSpPr>
          <p:cNvPr id="8" name="TextBox 7"/>
          <p:cNvSpPr txBox="1"/>
          <p:nvPr/>
        </p:nvSpPr>
        <p:spPr>
          <a:xfrm>
            <a:off x="731520" y="5120640"/>
            <a:ext cx="10698480" cy="228600"/>
          </a:xfrm>
          <a:prstGeom prst="rect">
            <a:avLst/>
          </a:prstGeom>
          <a:noFill/>
        </p:spPr>
        <p:txBody>
          <a:bodyPr wrap="square" anchor="t"/>
          <a:lstStyle/>
          <a:p>
            <a:pPr algn="ctr">
              <a:defRPr sz="1100" b="0">
                <a:solidFill>
                  <a:srgbClr val="277CA5"/>
                </a:solidFill>
                <a:latin typeface="Raleway"/>
              </a:defRPr>
            </a:pPr>
            <a:r>
              <a:t>Pentagon Patented Technology</a:t>
            </a:r>
          </a:p>
        </p:txBody>
      </p:sp>
      <p:pic>
        <p:nvPicPr>
          <p:cNvPr id="9" name="Picture 8" descr="pentagon-logo-white.png"/>
          <p:cNvPicPr>
            <a:picLocks noChangeAspect="1"/>
          </p:cNvPicPr>
          <p:nvPr/>
        </p:nvPicPr>
        <p:blipFill>
          <a:blip r:embed="rId2"/>
          <a:stretch>
            <a:fillRect/>
          </a:stretch>
        </p:blipFill>
        <p:spPr>
          <a:xfrm>
            <a:off x="457200" y="6217920"/>
            <a:ext cx="2011680" cy="438912"/>
          </a:xfrm>
          <a:prstGeom prst="rect">
            <a:avLst/>
          </a:prstGeom>
        </p:spPr>
      </p:pic>
      <p:sp>
        <p:nvSpPr>
          <p:cNvPr id="10" name="TextBox 9"/>
          <p:cNvSpPr txBox="1"/>
          <p:nvPr/>
        </p:nvSpPr>
        <p:spPr>
          <a:xfrm>
            <a:off x="11277295" y="6291072"/>
            <a:ext cx="457200" cy="228600"/>
          </a:xfrm>
          <a:prstGeom prst="rect">
            <a:avLst/>
          </a:prstGeom>
          <a:noFill/>
        </p:spPr>
        <p:txBody>
          <a:bodyPr wrap="square" anchor="t"/>
          <a:lstStyle/>
          <a:p>
            <a:pPr algn="r">
              <a:defRPr sz="1000" b="0">
                <a:solidFill>
                  <a:srgbClr val="277CA5"/>
                </a:solidFill>
                <a:latin typeface="Raleway"/>
              </a:defRPr>
            </a:pPr>
            <a:r>
              <a:t>11</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50F1C"/>
        </a:solidFill>
        <a:effectLst/>
      </p:bgPr>
    </p:bg>
    <p:spTree>
      <p:nvGrpSpPr>
        <p:cNvPr id="1" name=""/>
        <p:cNvGrpSpPr/>
        <p:nvPr/>
      </p:nvGrpSpPr>
      <p:grpSpPr/>
      <p:sp>
        <p:nvSpPr>
          <p:cNvPr id="2" name="TextBox 1"/>
          <p:cNvSpPr txBox="1"/>
          <p:nvPr/>
        </p:nvSpPr>
        <p:spPr>
          <a:xfrm>
            <a:off x="731520" y="411480"/>
            <a:ext cx="4572000" cy="274320"/>
          </a:xfrm>
          <a:prstGeom prst="rect">
            <a:avLst/>
          </a:prstGeom>
          <a:noFill/>
        </p:spPr>
        <p:txBody>
          <a:bodyPr wrap="square" anchor="t"/>
          <a:lstStyle/>
          <a:p>
            <a:pPr algn="l">
              <a:defRPr sz="1200" b="1">
                <a:solidFill>
                  <a:srgbClr val="3EC2FC"/>
                </a:solidFill>
                <a:latin typeface="Raleway"/>
              </a:defRPr>
            </a:pPr>
            <a:r>
              <a:t>THE PROBLEM</a:t>
            </a:r>
          </a:p>
        </p:txBody>
      </p:sp>
      <p:sp>
        <p:nvSpPr>
          <p:cNvPr id="3" name="Rectangle 2"/>
          <p:cNvSpPr/>
          <p:nvPr/>
        </p:nvSpPr>
        <p:spPr>
          <a:xfrm>
            <a:off x="731520" y="758952"/>
            <a:ext cx="1097280" cy="38100"/>
          </a:xfrm>
          <a:prstGeom prst="rect">
            <a:avLst/>
          </a:prstGeom>
          <a:solidFill>
            <a:srgbClr val="3EC2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731520" y="868680"/>
            <a:ext cx="9144000" cy="548640"/>
          </a:xfrm>
          <a:prstGeom prst="rect">
            <a:avLst/>
          </a:prstGeom>
          <a:noFill/>
        </p:spPr>
        <p:txBody>
          <a:bodyPr wrap="square" anchor="t"/>
          <a:lstStyle/>
          <a:p>
            <a:pPr algn="l">
              <a:defRPr sz="2800" b="1">
                <a:solidFill>
                  <a:srgbClr val="FFFFFF"/>
                </a:solidFill>
                <a:latin typeface="Raleway"/>
              </a:defRPr>
            </a:pPr>
            <a:r>
              <a:t>Invisible Particles, Visible Costs</a:t>
            </a:r>
          </a:p>
        </p:txBody>
      </p:sp>
      <p:sp>
        <p:nvSpPr>
          <p:cNvPr id="5" name="TextBox 4"/>
          <p:cNvSpPr txBox="1"/>
          <p:nvPr/>
        </p:nvSpPr>
        <p:spPr>
          <a:xfrm>
            <a:off x="731520" y="1554480"/>
            <a:ext cx="2743200" cy="822960"/>
          </a:xfrm>
          <a:prstGeom prst="rect">
            <a:avLst/>
          </a:prstGeom>
          <a:noFill/>
        </p:spPr>
        <p:txBody>
          <a:bodyPr wrap="square" anchor="t"/>
          <a:lstStyle/>
          <a:p>
            <a:pPr algn="l">
              <a:defRPr sz="4800" b="1">
                <a:solidFill>
                  <a:srgbClr val="3EC2FC"/>
                </a:solidFill>
                <a:latin typeface="Raleway"/>
              </a:defRPr>
            </a:pPr>
            <a:r>
              <a:t>0.1µm</a:t>
            </a:r>
          </a:p>
        </p:txBody>
      </p:sp>
      <p:sp>
        <p:nvSpPr>
          <p:cNvPr id="6" name="TextBox 5"/>
          <p:cNvSpPr txBox="1"/>
          <p:nvPr/>
        </p:nvSpPr>
        <p:spPr>
          <a:xfrm>
            <a:off x="3474720" y="1508760"/>
            <a:ext cx="8046720" cy="1005840"/>
          </a:xfrm>
          <a:prstGeom prst="rect">
            <a:avLst/>
          </a:prstGeom>
          <a:noFill/>
        </p:spPr>
        <p:txBody>
          <a:bodyPr wrap="square" anchor="t"/>
          <a:lstStyle/>
          <a:p>
            <a:pPr algn="l">
              <a:defRPr sz="1400" b="0">
                <a:solidFill>
                  <a:srgbClr val="B4C8D7"/>
                </a:solidFill>
                <a:latin typeface="Raleway"/>
              </a:defRPr>
            </a:pPr>
            <a:r>
              <a:t>That is the smallest particle the QIII ST can detect. A human hair is 700 times wider. In semiconductor and pharmaceutical manufacturing, particles this small cause chips to fail and contaminate medical products. Without measurement, you do not know a surface is dirty until something breaks.</a:t>
            </a:r>
          </a:p>
        </p:txBody>
      </p:sp>
      <p:sp>
        <p:nvSpPr>
          <p:cNvPr id="7" name="Rounded Rectangle 6"/>
          <p:cNvSpPr/>
          <p:nvPr/>
        </p:nvSpPr>
        <p:spPr>
          <a:xfrm>
            <a:off x="731520" y="2743200"/>
            <a:ext cx="3291840" cy="2286000"/>
          </a:xfrm>
          <a:prstGeom prst="roundRect">
            <a:avLst/>
          </a:prstGeom>
          <a:solidFill>
            <a:srgbClr val="1E0D10"/>
          </a:solidFill>
          <a:ln w="19050">
            <a:solidFill>
              <a:srgbClr val="C85041"/>
            </a:solidFill>
          </a:ln>
        </p:spPr>
        <p:style>
          <a:lnRef idx="1">
            <a:schemeClr val="accent1"/>
          </a:lnRef>
          <a:fillRef idx="3">
            <a:schemeClr val="accent1"/>
          </a:fillRef>
          <a:effectRef idx="2">
            <a:schemeClr val="accent1"/>
          </a:effectRef>
          <a:fontRef idx="minor">
            <a:schemeClr val="lt1"/>
          </a:fontRef>
        </p:style>
        <p:txBody>
          <a:bodyPr rtlCol="0" anchor="t" wrap="square" lIns="228600" rIns="228600" tIns="228600" bIns="137160"/>
          <a:lstStyle/>
          <a:p>
            <a:pPr algn="ctr">
              <a:spcAft>
                <a:spcPts val="800"/>
              </a:spcAft>
              <a:defRPr sz="1500" b="1">
                <a:solidFill>
                  <a:srgbClr val="C85041"/>
                </a:solidFill>
                <a:latin typeface="Raleway"/>
              </a:defRPr>
            </a:pPr>
            <a:r>
              <a:t>LOWER YIELD</a:t>
            </a:r>
          </a:p>
          <a:p>
            <a:pPr>
              <a:spcAft>
                <a:spcPts val="600"/>
              </a:spcAft>
              <a:defRPr sz="1300">
                <a:solidFill>
                  <a:srgbClr val="B4C8D7"/>
                </a:solidFill>
                <a:latin typeface="Raleway"/>
              </a:defRPr>
            </a:pPr>
            <a:r>
              <a:t>Dirty surfaces mean more defective products. A single particle on a silicon wafer can ruin an entire chip. Without measurement, contamination goes unnoticed until products fail quality checks.</a:t>
            </a:r>
          </a:p>
        </p:txBody>
      </p:sp>
      <p:sp>
        <p:nvSpPr>
          <p:cNvPr id="8" name="Rounded Rectangle 7"/>
          <p:cNvSpPr/>
          <p:nvPr/>
        </p:nvSpPr>
        <p:spPr>
          <a:xfrm>
            <a:off x="4572000" y="2743200"/>
            <a:ext cx="3291840" cy="2286000"/>
          </a:xfrm>
          <a:prstGeom prst="roundRect">
            <a:avLst/>
          </a:prstGeom>
          <a:solidFill>
            <a:srgbClr val="1E0D10"/>
          </a:solidFill>
          <a:ln w="19050">
            <a:solidFill>
              <a:srgbClr val="C85041"/>
            </a:solidFill>
          </a:ln>
        </p:spPr>
        <p:style>
          <a:lnRef idx="1">
            <a:schemeClr val="accent1"/>
          </a:lnRef>
          <a:fillRef idx="3">
            <a:schemeClr val="accent1"/>
          </a:fillRef>
          <a:effectRef idx="2">
            <a:schemeClr val="accent1"/>
          </a:effectRef>
          <a:fontRef idx="minor">
            <a:schemeClr val="lt1"/>
          </a:fontRef>
        </p:style>
        <p:txBody>
          <a:bodyPr rtlCol="0" anchor="t" wrap="square" lIns="228600" rIns="228600" tIns="228600" bIns="137160"/>
          <a:lstStyle/>
          <a:p>
            <a:pPr algn="ctr">
              <a:spcAft>
                <a:spcPts val="800"/>
              </a:spcAft>
              <a:defRPr sz="1500" b="1">
                <a:solidFill>
                  <a:srgbClr val="C85041"/>
                </a:solidFill>
                <a:latin typeface="Raleway"/>
              </a:defRPr>
            </a:pPr>
            <a:r>
              <a:t>UNRELIABLE PRODUCTS</a:t>
            </a:r>
          </a:p>
          <a:p>
            <a:pPr>
              <a:spcAft>
                <a:spcPts val="600"/>
              </a:spcAft>
              <a:defRPr sz="1300">
                <a:solidFill>
                  <a:srgbClr val="B4C8D7"/>
                </a:solidFill>
                <a:latin typeface="Raleway"/>
              </a:defRPr>
            </a:pPr>
            <a:r>
              <a:t>Products that pass visual inspection can carry invisible contamination. These particles cause failures after the product ships, leading to returns, recalls, or safety risks.</a:t>
            </a:r>
          </a:p>
        </p:txBody>
      </p:sp>
      <p:sp>
        <p:nvSpPr>
          <p:cNvPr id="9" name="Rounded Rectangle 8"/>
          <p:cNvSpPr/>
          <p:nvPr/>
        </p:nvSpPr>
        <p:spPr>
          <a:xfrm>
            <a:off x="8412480" y="2743200"/>
            <a:ext cx="3291840" cy="2286000"/>
          </a:xfrm>
          <a:prstGeom prst="roundRect">
            <a:avLst/>
          </a:prstGeom>
          <a:solidFill>
            <a:srgbClr val="1E0D10"/>
          </a:solidFill>
          <a:ln w="19050">
            <a:solidFill>
              <a:srgbClr val="C85041"/>
            </a:solidFill>
          </a:ln>
        </p:spPr>
        <p:style>
          <a:lnRef idx="1">
            <a:schemeClr val="accent1"/>
          </a:lnRef>
          <a:fillRef idx="3">
            <a:schemeClr val="accent1"/>
          </a:fillRef>
          <a:effectRef idx="2">
            <a:schemeClr val="accent1"/>
          </a:effectRef>
          <a:fontRef idx="minor">
            <a:schemeClr val="lt1"/>
          </a:fontRef>
        </p:style>
        <p:txBody>
          <a:bodyPr rtlCol="0" anchor="t" wrap="square" lIns="228600" rIns="228600" tIns="228600" bIns="137160"/>
          <a:lstStyle/>
          <a:p>
            <a:pPr algn="ctr">
              <a:spcAft>
                <a:spcPts val="800"/>
              </a:spcAft>
              <a:defRPr sz="1500" b="1">
                <a:solidFill>
                  <a:srgbClr val="C85041"/>
                </a:solidFill>
                <a:latin typeface="Raleway"/>
              </a:defRPr>
            </a:pPr>
            <a:r>
              <a:t>WASTED TIME &amp; MONEY</a:t>
            </a:r>
          </a:p>
          <a:p>
            <a:pPr>
              <a:spcAft>
                <a:spcPts val="600"/>
              </a:spcAft>
              <a:defRPr sz="1300">
                <a:solidFill>
                  <a:srgbClr val="B4C8D7"/>
                </a:solidFill>
                <a:latin typeface="Raleway"/>
              </a:defRPr>
            </a:pPr>
            <a:r>
              <a:t>When contamination causes a problem, teams spend hours guessing where it came from. Without particle data, troubleshooting is slow and expensive.</a:t>
            </a:r>
          </a:p>
        </p:txBody>
      </p:sp>
      <p:pic>
        <p:nvPicPr>
          <p:cNvPr id="10" name="Picture 9" descr="pentagon-logo-white.png"/>
          <p:cNvPicPr>
            <a:picLocks noChangeAspect="1"/>
          </p:cNvPicPr>
          <p:nvPr/>
        </p:nvPicPr>
        <p:blipFill>
          <a:blip r:embed="rId2"/>
          <a:stretch>
            <a:fillRect/>
          </a:stretch>
        </p:blipFill>
        <p:spPr>
          <a:xfrm>
            <a:off x="457200" y="6217920"/>
            <a:ext cx="2011680" cy="438912"/>
          </a:xfrm>
          <a:prstGeom prst="rect">
            <a:avLst/>
          </a:prstGeom>
        </p:spPr>
      </p:pic>
      <p:sp>
        <p:nvSpPr>
          <p:cNvPr id="11" name="TextBox 10"/>
          <p:cNvSpPr txBox="1"/>
          <p:nvPr/>
        </p:nvSpPr>
        <p:spPr>
          <a:xfrm>
            <a:off x="11277295" y="6291072"/>
            <a:ext cx="457200" cy="228600"/>
          </a:xfrm>
          <a:prstGeom prst="rect">
            <a:avLst/>
          </a:prstGeom>
          <a:noFill/>
        </p:spPr>
        <p:txBody>
          <a:bodyPr wrap="square" anchor="t"/>
          <a:lstStyle/>
          <a:p>
            <a:pPr algn="r">
              <a:defRPr sz="1000" b="0">
                <a:solidFill>
                  <a:srgbClr val="277CA5"/>
                </a:solidFill>
                <a:latin typeface="Raleway"/>
              </a:defRPr>
            </a:pPr>
            <a: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50F1C"/>
        </a:solidFill>
        <a:effectLst/>
      </p:bgPr>
    </p:bg>
    <p:spTree>
      <p:nvGrpSpPr>
        <p:cNvPr id="1" name=""/>
        <p:cNvGrpSpPr/>
        <p:nvPr/>
      </p:nvGrpSpPr>
      <p:grpSpPr/>
      <p:sp>
        <p:nvSpPr>
          <p:cNvPr id="2" name="TextBox 1"/>
          <p:cNvSpPr txBox="1"/>
          <p:nvPr/>
        </p:nvSpPr>
        <p:spPr>
          <a:xfrm>
            <a:off x="731520" y="411480"/>
            <a:ext cx="4572000" cy="274320"/>
          </a:xfrm>
          <a:prstGeom prst="rect">
            <a:avLst/>
          </a:prstGeom>
          <a:noFill/>
        </p:spPr>
        <p:txBody>
          <a:bodyPr wrap="square" anchor="t"/>
          <a:lstStyle/>
          <a:p>
            <a:pPr algn="l">
              <a:defRPr sz="1200" b="1">
                <a:solidFill>
                  <a:srgbClr val="3EC2FC"/>
                </a:solidFill>
                <a:latin typeface="Raleway"/>
              </a:defRPr>
            </a:pPr>
            <a:r>
              <a:t>KEY TERMS</a:t>
            </a:r>
          </a:p>
        </p:txBody>
      </p:sp>
      <p:sp>
        <p:nvSpPr>
          <p:cNvPr id="3" name="Rectangle 2"/>
          <p:cNvSpPr/>
          <p:nvPr/>
        </p:nvSpPr>
        <p:spPr>
          <a:xfrm>
            <a:off x="731520" y="758952"/>
            <a:ext cx="1097280" cy="38100"/>
          </a:xfrm>
          <a:prstGeom prst="rect">
            <a:avLst/>
          </a:prstGeom>
          <a:solidFill>
            <a:srgbClr val="3EC2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731520" y="868680"/>
            <a:ext cx="9144000" cy="548640"/>
          </a:xfrm>
          <a:prstGeom prst="rect">
            <a:avLst/>
          </a:prstGeom>
          <a:noFill/>
        </p:spPr>
        <p:txBody>
          <a:bodyPr wrap="square" anchor="t"/>
          <a:lstStyle/>
          <a:p>
            <a:pPr algn="l">
              <a:defRPr sz="2800" b="1">
                <a:solidFill>
                  <a:srgbClr val="FFFFFF"/>
                </a:solidFill>
                <a:latin typeface="Raleway"/>
              </a:defRPr>
            </a:pPr>
            <a:r>
              <a:t>Measurement Fundamentals</a:t>
            </a:r>
          </a:p>
        </p:txBody>
      </p:sp>
      <p:sp>
        <p:nvSpPr>
          <p:cNvPr id="5" name="TextBox 4"/>
          <p:cNvSpPr txBox="1"/>
          <p:nvPr/>
        </p:nvSpPr>
        <p:spPr>
          <a:xfrm>
            <a:off x="731520" y="1463039"/>
            <a:ext cx="9144000" cy="365760"/>
          </a:xfrm>
          <a:prstGeom prst="rect">
            <a:avLst/>
          </a:prstGeom>
          <a:noFill/>
        </p:spPr>
        <p:txBody>
          <a:bodyPr wrap="square" anchor="t"/>
          <a:lstStyle/>
          <a:p>
            <a:pPr algn="l">
              <a:defRPr sz="1300" b="0">
                <a:solidFill>
                  <a:srgbClr val="B4C8D7"/>
                </a:solidFill>
                <a:latin typeface="Raleway"/>
              </a:defRPr>
            </a:pPr>
            <a:r>
              <a:t>Now that you have seen the problem, here are the terms you need to understand how the QIII ST solves it.</a:t>
            </a:r>
          </a:p>
        </p:txBody>
      </p:sp>
      <p:sp>
        <p:nvSpPr>
          <p:cNvPr id="6" name="TextBox 5"/>
          <p:cNvSpPr txBox="1"/>
          <p:nvPr/>
        </p:nvSpPr>
        <p:spPr>
          <a:xfrm>
            <a:off x="914400" y="1920239"/>
            <a:ext cx="2743200" cy="274320"/>
          </a:xfrm>
          <a:prstGeom prst="rect">
            <a:avLst/>
          </a:prstGeom>
          <a:noFill/>
        </p:spPr>
        <p:txBody>
          <a:bodyPr wrap="square" anchor="t"/>
          <a:lstStyle/>
          <a:p>
            <a:pPr algn="l">
              <a:defRPr sz="1100" b="1">
                <a:solidFill>
                  <a:srgbClr val="277CA5"/>
                </a:solidFill>
                <a:latin typeface="Raleway"/>
              </a:defRPr>
            </a:pPr>
            <a:r>
              <a:t>TERM</a:t>
            </a:r>
          </a:p>
        </p:txBody>
      </p:sp>
      <p:sp>
        <p:nvSpPr>
          <p:cNvPr id="7" name="TextBox 6"/>
          <p:cNvSpPr txBox="1"/>
          <p:nvPr/>
        </p:nvSpPr>
        <p:spPr>
          <a:xfrm>
            <a:off x="3840480" y="1920239"/>
            <a:ext cx="7589520" cy="274320"/>
          </a:xfrm>
          <a:prstGeom prst="rect">
            <a:avLst/>
          </a:prstGeom>
          <a:noFill/>
        </p:spPr>
        <p:txBody>
          <a:bodyPr wrap="square" anchor="t"/>
          <a:lstStyle/>
          <a:p>
            <a:pPr algn="l">
              <a:defRPr sz="1100" b="1">
                <a:solidFill>
                  <a:srgbClr val="277CA5"/>
                </a:solidFill>
                <a:latin typeface="Raleway"/>
              </a:defRPr>
            </a:pPr>
            <a:r>
              <a:t>DEFINITION</a:t>
            </a:r>
          </a:p>
        </p:txBody>
      </p:sp>
      <p:sp>
        <p:nvSpPr>
          <p:cNvPr id="8" name="Rectangle 7"/>
          <p:cNvSpPr/>
          <p:nvPr/>
        </p:nvSpPr>
        <p:spPr>
          <a:xfrm>
            <a:off x="731520" y="2176272"/>
            <a:ext cx="10698480" cy="12700"/>
          </a:xfrm>
          <a:prstGeom prst="rect">
            <a:avLst/>
          </a:prstGeom>
          <a:solidFill>
            <a:srgbClr val="3EC2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731520" y="2240279"/>
            <a:ext cx="10698480" cy="438912"/>
          </a:xfrm>
          <a:prstGeom prst="rect">
            <a:avLst/>
          </a:prstGeom>
          <a:solidFill>
            <a:srgbClr val="0C20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914400" y="2285999"/>
            <a:ext cx="2743200" cy="347472"/>
          </a:xfrm>
          <a:prstGeom prst="rect">
            <a:avLst/>
          </a:prstGeom>
          <a:noFill/>
        </p:spPr>
        <p:txBody>
          <a:bodyPr wrap="square" anchor="t"/>
          <a:lstStyle/>
          <a:p>
            <a:pPr algn="l">
              <a:defRPr sz="1300" b="1">
                <a:solidFill>
                  <a:srgbClr val="3EC2FC"/>
                </a:solidFill>
                <a:latin typeface="Raleway"/>
              </a:defRPr>
            </a:pPr>
            <a:r>
              <a:t>µm (Micron)</a:t>
            </a:r>
          </a:p>
        </p:txBody>
      </p:sp>
      <p:sp>
        <p:nvSpPr>
          <p:cNvPr id="11" name="TextBox 10"/>
          <p:cNvSpPr txBox="1"/>
          <p:nvPr/>
        </p:nvSpPr>
        <p:spPr>
          <a:xfrm>
            <a:off x="3840480" y="2285999"/>
            <a:ext cx="7589520" cy="347472"/>
          </a:xfrm>
          <a:prstGeom prst="rect">
            <a:avLst/>
          </a:prstGeom>
          <a:noFill/>
        </p:spPr>
        <p:txBody>
          <a:bodyPr wrap="square" anchor="t"/>
          <a:lstStyle/>
          <a:p>
            <a:pPr algn="l">
              <a:defRPr sz="1200" b="0">
                <a:solidFill>
                  <a:srgbClr val="B4C8D7"/>
                </a:solidFill>
                <a:latin typeface="Raleway"/>
              </a:defRPr>
            </a:pPr>
            <a:r>
              <a:t>A unit of length, 1/1,000th of a millimeter. A human hair is ~70µm wide. QIII ST detects down to 0.1µm.</a:t>
            </a:r>
          </a:p>
        </p:txBody>
      </p:sp>
      <p:sp>
        <p:nvSpPr>
          <p:cNvPr id="12" name="TextBox 11"/>
          <p:cNvSpPr txBox="1"/>
          <p:nvPr/>
        </p:nvSpPr>
        <p:spPr>
          <a:xfrm>
            <a:off x="914400" y="2724911"/>
            <a:ext cx="2743200" cy="347472"/>
          </a:xfrm>
          <a:prstGeom prst="rect">
            <a:avLst/>
          </a:prstGeom>
          <a:noFill/>
        </p:spPr>
        <p:txBody>
          <a:bodyPr wrap="square" anchor="t"/>
          <a:lstStyle/>
          <a:p>
            <a:pPr algn="l">
              <a:defRPr sz="1300" b="1">
                <a:solidFill>
                  <a:srgbClr val="3EC2FC"/>
                </a:solidFill>
                <a:latin typeface="Raleway"/>
              </a:defRPr>
            </a:pPr>
            <a:r>
              <a:t>Particulate</a:t>
            </a:r>
          </a:p>
        </p:txBody>
      </p:sp>
      <p:sp>
        <p:nvSpPr>
          <p:cNvPr id="13" name="TextBox 12"/>
          <p:cNvSpPr txBox="1"/>
          <p:nvPr/>
        </p:nvSpPr>
        <p:spPr>
          <a:xfrm>
            <a:off x="3840480" y="2724911"/>
            <a:ext cx="7589520" cy="347472"/>
          </a:xfrm>
          <a:prstGeom prst="rect">
            <a:avLst/>
          </a:prstGeom>
          <a:noFill/>
        </p:spPr>
        <p:txBody>
          <a:bodyPr wrap="square" anchor="t"/>
          <a:lstStyle/>
          <a:p>
            <a:pPr algn="l">
              <a:defRPr sz="1200" b="0">
                <a:solidFill>
                  <a:srgbClr val="B4C8D7"/>
                </a:solidFill>
                <a:latin typeface="Raleway"/>
              </a:defRPr>
            </a:pPr>
            <a:r>
              <a:t>Tiny particles: dust, fibers, or fragments. In manufacturing, particles invisible to the naked eye cause defects.</a:t>
            </a:r>
          </a:p>
        </p:txBody>
      </p:sp>
      <p:sp>
        <p:nvSpPr>
          <p:cNvPr id="14" name="Rectangle 13"/>
          <p:cNvSpPr/>
          <p:nvPr/>
        </p:nvSpPr>
        <p:spPr>
          <a:xfrm>
            <a:off x="731520" y="3118103"/>
            <a:ext cx="10698480" cy="438912"/>
          </a:xfrm>
          <a:prstGeom prst="rect">
            <a:avLst/>
          </a:prstGeom>
          <a:solidFill>
            <a:srgbClr val="0C20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914400" y="3163823"/>
            <a:ext cx="2743200" cy="347472"/>
          </a:xfrm>
          <a:prstGeom prst="rect">
            <a:avLst/>
          </a:prstGeom>
          <a:noFill/>
        </p:spPr>
        <p:txBody>
          <a:bodyPr wrap="square" anchor="t"/>
          <a:lstStyle/>
          <a:p>
            <a:pPr algn="l">
              <a:defRPr sz="1300" b="1">
                <a:solidFill>
                  <a:srgbClr val="3EC2FC"/>
                </a:solidFill>
                <a:latin typeface="Raleway"/>
              </a:defRPr>
            </a:pPr>
            <a:r>
              <a:t>Surface Contamination</a:t>
            </a:r>
          </a:p>
        </p:txBody>
      </p:sp>
      <p:sp>
        <p:nvSpPr>
          <p:cNvPr id="16" name="TextBox 15"/>
          <p:cNvSpPr txBox="1"/>
          <p:nvPr/>
        </p:nvSpPr>
        <p:spPr>
          <a:xfrm>
            <a:off x="3840480" y="3163823"/>
            <a:ext cx="7589520" cy="347472"/>
          </a:xfrm>
          <a:prstGeom prst="rect">
            <a:avLst/>
          </a:prstGeom>
          <a:noFill/>
        </p:spPr>
        <p:txBody>
          <a:bodyPr wrap="square" anchor="t"/>
          <a:lstStyle/>
          <a:p>
            <a:pPr algn="l">
              <a:defRPr sz="1200" b="0">
                <a:solidFill>
                  <a:srgbClr val="B4C8D7"/>
                </a:solidFill>
                <a:latin typeface="Raleway"/>
              </a:defRPr>
            </a:pPr>
            <a:r>
              <a:t>Unwanted particles on a surface. Like dust on a phone screen, but microscopic, where a speck can ruin a chip.</a:t>
            </a:r>
          </a:p>
        </p:txBody>
      </p:sp>
      <p:sp>
        <p:nvSpPr>
          <p:cNvPr id="17" name="TextBox 16"/>
          <p:cNvSpPr txBox="1"/>
          <p:nvPr/>
        </p:nvSpPr>
        <p:spPr>
          <a:xfrm>
            <a:off x="914400" y="3602735"/>
            <a:ext cx="2743200" cy="347472"/>
          </a:xfrm>
          <a:prstGeom prst="rect">
            <a:avLst/>
          </a:prstGeom>
          <a:noFill/>
        </p:spPr>
        <p:txBody>
          <a:bodyPr wrap="square" anchor="t"/>
          <a:lstStyle/>
          <a:p>
            <a:pPr algn="l">
              <a:defRPr sz="1300" b="1">
                <a:solidFill>
                  <a:srgbClr val="3EC2FC"/>
                </a:solidFill>
                <a:latin typeface="Raleway"/>
              </a:defRPr>
            </a:pPr>
            <a:r>
              <a:t>Yield</a:t>
            </a:r>
          </a:p>
        </p:txBody>
      </p:sp>
      <p:sp>
        <p:nvSpPr>
          <p:cNvPr id="18" name="TextBox 17"/>
          <p:cNvSpPr txBox="1"/>
          <p:nvPr/>
        </p:nvSpPr>
        <p:spPr>
          <a:xfrm>
            <a:off x="3840480" y="3602735"/>
            <a:ext cx="7589520" cy="347472"/>
          </a:xfrm>
          <a:prstGeom prst="rect">
            <a:avLst/>
          </a:prstGeom>
          <a:noFill/>
        </p:spPr>
        <p:txBody>
          <a:bodyPr wrap="square" anchor="t"/>
          <a:lstStyle/>
          <a:p>
            <a:pPr algn="l">
              <a:defRPr sz="1200" b="0">
                <a:solidFill>
                  <a:srgbClr val="B4C8D7"/>
                </a:solidFill>
                <a:latin typeface="Raleway"/>
              </a:defRPr>
            </a:pPr>
            <a:r>
              <a:t>The percentage of products that come out working. Make 100 chips, 90 work = 90% yield. Particles lower it.</a:t>
            </a:r>
          </a:p>
        </p:txBody>
      </p:sp>
      <p:sp>
        <p:nvSpPr>
          <p:cNvPr id="19" name="Rectangle 18"/>
          <p:cNvSpPr/>
          <p:nvPr/>
        </p:nvSpPr>
        <p:spPr>
          <a:xfrm>
            <a:off x="731520" y="3995927"/>
            <a:ext cx="10698480" cy="438912"/>
          </a:xfrm>
          <a:prstGeom prst="rect">
            <a:avLst/>
          </a:prstGeom>
          <a:solidFill>
            <a:srgbClr val="0C20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914400" y="4041647"/>
            <a:ext cx="2743200" cy="347472"/>
          </a:xfrm>
          <a:prstGeom prst="rect">
            <a:avLst/>
          </a:prstGeom>
          <a:noFill/>
        </p:spPr>
        <p:txBody>
          <a:bodyPr wrap="square" anchor="t"/>
          <a:lstStyle/>
          <a:p>
            <a:pPr algn="l">
              <a:defRPr sz="1300" b="1">
                <a:solidFill>
                  <a:srgbClr val="3EC2FC"/>
                </a:solidFill>
                <a:latin typeface="Raleway"/>
              </a:defRPr>
            </a:pPr>
            <a:r>
              <a:t>Particle Density</a:t>
            </a:r>
          </a:p>
        </p:txBody>
      </p:sp>
      <p:sp>
        <p:nvSpPr>
          <p:cNvPr id="21" name="TextBox 20"/>
          <p:cNvSpPr txBox="1"/>
          <p:nvPr/>
        </p:nvSpPr>
        <p:spPr>
          <a:xfrm>
            <a:off x="3840480" y="4041647"/>
            <a:ext cx="7589520" cy="347472"/>
          </a:xfrm>
          <a:prstGeom prst="rect">
            <a:avLst/>
          </a:prstGeom>
          <a:noFill/>
        </p:spPr>
        <p:txBody>
          <a:bodyPr wrap="square" anchor="t"/>
          <a:lstStyle/>
          <a:p>
            <a:pPr algn="l">
              <a:defRPr sz="1200" b="0">
                <a:solidFill>
                  <a:srgbClr val="B4C8D7"/>
                </a:solidFill>
                <a:latin typeface="Raleway"/>
              </a:defRPr>
            </a:pPr>
            <a:r>
              <a:t>How many particles sit on a surface. Reported as a count per measurement. Higher density = dirtier surface.</a:t>
            </a:r>
          </a:p>
        </p:txBody>
      </p:sp>
      <p:sp>
        <p:nvSpPr>
          <p:cNvPr id="22" name="TextBox 21"/>
          <p:cNvSpPr txBox="1"/>
          <p:nvPr/>
        </p:nvSpPr>
        <p:spPr>
          <a:xfrm>
            <a:off x="914400" y="4480559"/>
            <a:ext cx="2743200" cy="347472"/>
          </a:xfrm>
          <a:prstGeom prst="rect">
            <a:avLst/>
          </a:prstGeom>
          <a:noFill/>
        </p:spPr>
        <p:txBody>
          <a:bodyPr wrap="square" anchor="t"/>
          <a:lstStyle/>
          <a:p>
            <a:pPr algn="l">
              <a:defRPr sz="1300" b="1">
                <a:solidFill>
                  <a:srgbClr val="3EC2FC"/>
                </a:solidFill>
                <a:latin typeface="Raleway"/>
              </a:defRPr>
            </a:pPr>
            <a:r>
              <a:t>Re-suspend</a:t>
            </a:r>
          </a:p>
        </p:txBody>
      </p:sp>
      <p:sp>
        <p:nvSpPr>
          <p:cNvPr id="23" name="TextBox 22"/>
          <p:cNvSpPr txBox="1"/>
          <p:nvPr/>
        </p:nvSpPr>
        <p:spPr>
          <a:xfrm>
            <a:off x="3840480" y="4480559"/>
            <a:ext cx="7589520" cy="347472"/>
          </a:xfrm>
          <a:prstGeom prst="rect">
            <a:avLst/>
          </a:prstGeom>
          <a:noFill/>
        </p:spPr>
        <p:txBody>
          <a:bodyPr wrap="square" anchor="t"/>
          <a:lstStyle/>
          <a:p>
            <a:pPr algn="l">
              <a:defRPr sz="1200" b="0">
                <a:solidFill>
                  <a:srgbClr val="B4C8D7"/>
                </a:solidFill>
                <a:latin typeface="Raleway"/>
              </a:defRPr>
            </a:pPr>
            <a:r>
              <a:t>Lifting particles off a surface back into the air using controlled airflow so the detector can count them.</a:t>
            </a:r>
          </a:p>
        </p:txBody>
      </p:sp>
      <p:sp>
        <p:nvSpPr>
          <p:cNvPr id="24" name="Rectangle 23"/>
          <p:cNvSpPr/>
          <p:nvPr/>
        </p:nvSpPr>
        <p:spPr>
          <a:xfrm>
            <a:off x="731520" y="4873752"/>
            <a:ext cx="10698480" cy="438912"/>
          </a:xfrm>
          <a:prstGeom prst="rect">
            <a:avLst/>
          </a:prstGeom>
          <a:solidFill>
            <a:srgbClr val="0C20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914400" y="4919472"/>
            <a:ext cx="2743200" cy="347472"/>
          </a:xfrm>
          <a:prstGeom prst="rect">
            <a:avLst/>
          </a:prstGeom>
          <a:noFill/>
        </p:spPr>
        <p:txBody>
          <a:bodyPr wrap="square" anchor="t"/>
          <a:lstStyle/>
          <a:p>
            <a:pPr algn="l">
              <a:defRPr sz="1300" b="1">
                <a:solidFill>
                  <a:srgbClr val="3EC2FC"/>
                </a:solidFill>
                <a:latin typeface="Raleway"/>
              </a:defRPr>
            </a:pPr>
            <a:r>
              <a:t>Laser Diode Sensor</a:t>
            </a:r>
          </a:p>
        </p:txBody>
      </p:sp>
      <p:sp>
        <p:nvSpPr>
          <p:cNvPr id="26" name="TextBox 25"/>
          <p:cNvSpPr txBox="1"/>
          <p:nvPr/>
        </p:nvSpPr>
        <p:spPr>
          <a:xfrm>
            <a:off x="3840480" y="4919472"/>
            <a:ext cx="7589520" cy="347472"/>
          </a:xfrm>
          <a:prstGeom prst="rect">
            <a:avLst/>
          </a:prstGeom>
          <a:noFill/>
        </p:spPr>
        <p:txBody>
          <a:bodyPr wrap="square" anchor="t"/>
          <a:lstStyle/>
          <a:p>
            <a:pPr algn="l">
              <a:defRPr sz="1200" b="0">
                <a:solidFill>
                  <a:srgbClr val="B4C8D7"/>
                </a:solidFill>
                <a:latin typeface="Raleway"/>
              </a:defRPr>
            </a:pPr>
            <a:r>
              <a:t>A small laser inside the detector. Particles scatter the beam; the sensor measures that light to count and size each one.</a:t>
            </a:r>
          </a:p>
        </p:txBody>
      </p:sp>
      <p:sp>
        <p:nvSpPr>
          <p:cNvPr id="27" name="TextBox 26"/>
          <p:cNvSpPr txBox="1"/>
          <p:nvPr/>
        </p:nvSpPr>
        <p:spPr>
          <a:xfrm>
            <a:off x="914400" y="5358383"/>
            <a:ext cx="2743200" cy="347472"/>
          </a:xfrm>
          <a:prstGeom prst="rect">
            <a:avLst/>
          </a:prstGeom>
          <a:noFill/>
        </p:spPr>
        <p:txBody>
          <a:bodyPr wrap="square" anchor="t"/>
          <a:lstStyle/>
          <a:p>
            <a:pPr algn="l">
              <a:defRPr sz="1300" b="1">
                <a:solidFill>
                  <a:srgbClr val="3EC2FC"/>
                </a:solidFill>
                <a:latin typeface="Raleway"/>
              </a:defRPr>
            </a:pPr>
            <a:r>
              <a:t>Channels</a:t>
            </a:r>
          </a:p>
        </p:txBody>
      </p:sp>
      <p:sp>
        <p:nvSpPr>
          <p:cNvPr id="28" name="TextBox 27"/>
          <p:cNvSpPr txBox="1"/>
          <p:nvPr/>
        </p:nvSpPr>
        <p:spPr>
          <a:xfrm>
            <a:off x="3840480" y="5358383"/>
            <a:ext cx="7589520" cy="347472"/>
          </a:xfrm>
          <a:prstGeom prst="rect">
            <a:avLst/>
          </a:prstGeom>
          <a:noFill/>
        </p:spPr>
        <p:txBody>
          <a:bodyPr wrap="square" anchor="t"/>
          <a:lstStyle/>
          <a:p>
            <a:pPr algn="l">
              <a:defRPr sz="1200" b="0">
                <a:solidFill>
                  <a:srgbClr val="B4C8D7"/>
                </a:solidFill>
                <a:latin typeface="Raleway"/>
              </a:defRPr>
            </a:pPr>
            <a:r>
              <a:t>Size categories the detector sorts particles into. QIII ST has 6: 0.1, 0.2, 0.3, 1.0, 3.0, and 5.0µm.</a:t>
            </a:r>
          </a:p>
        </p:txBody>
      </p:sp>
      <p:sp>
        <p:nvSpPr>
          <p:cNvPr id="29" name="Rectangle 28"/>
          <p:cNvSpPr/>
          <p:nvPr/>
        </p:nvSpPr>
        <p:spPr>
          <a:xfrm>
            <a:off x="731520" y="5751575"/>
            <a:ext cx="10698480" cy="438912"/>
          </a:xfrm>
          <a:prstGeom prst="rect">
            <a:avLst/>
          </a:prstGeom>
          <a:solidFill>
            <a:srgbClr val="0C20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914400" y="5797295"/>
            <a:ext cx="2743200" cy="347472"/>
          </a:xfrm>
          <a:prstGeom prst="rect">
            <a:avLst/>
          </a:prstGeom>
          <a:noFill/>
        </p:spPr>
        <p:txBody>
          <a:bodyPr wrap="square" anchor="t"/>
          <a:lstStyle/>
          <a:p>
            <a:pPr algn="l">
              <a:defRPr sz="1300" b="1">
                <a:solidFill>
                  <a:srgbClr val="3EC2FC"/>
                </a:solidFill>
                <a:latin typeface="Raleway"/>
              </a:defRPr>
            </a:pPr>
            <a:r>
              <a:t>Purge</a:t>
            </a:r>
          </a:p>
        </p:txBody>
      </p:sp>
      <p:sp>
        <p:nvSpPr>
          <p:cNvPr id="31" name="TextBox 30"/>
          <p:cNvSpPr txBox="1"/>
          <p:nvPr/>
        </p:nvSpPr>
        <p:spPr>
          <a:xfrm>
            <a:off x="3840480" y="5797295"/>
            <a:ext cx="7589520" cy="347472"/>
          </a:xfrm>
          <a:prstGeom prst="rect">
            <a:avLst/>
          </a:prstGeom>
          <a:noFill/>
        </p:spPr>
        <p:txBody>
          <a:bodyPr wrap="square" anchor="t"/>
          <a:lstStyle/>
          <a:p>
            <a:pPr algn="l">
              <a:defRPr sz="1200" b="0">
                <a:solidFill>
                  <a:srgbClr val="B4C8D7"/>
                </a:solidFill>
                <a:latin typeface="Raleway"/>
              </a:defRPr>
            </a:pPr>
            <a:r>
              <a:t>Flushing the detector with filtered air to zero the particle count. Run before each test for accurate baselines.</a:t>
            </a:r>
          </a:p>
        </p:txBody>
      </p:sp>
      <p:sp>
        <p:nvSpPr>
          <p:cNvPr id="32" name="Rectangle 31"/>
          <p:cNvSpPr/>
          <p:nvPr/>
        </p:nvSpPr>
        <p:spPr>
          <a:xfrm>
            <a:off x="3657600" y="2240279"/>
            <a:ext cx="12700" cy="3950208"/>
          </a:xfrm>
          <a:prstGeom prst="rect">
            <a:avLst/>
          </a:prstGeom>
          <a:solidFill>
            <a:srgbClr val="277CA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33" name="Picture 32" descr="pentagon-logo-white.png"/>
          <p:cNvPicPr>
            <a:picLocks noChangeAspect="1"/>
          </p:cNvPicPr>
          <p:nvPr/>
        </p:nvPicPr>
        <p:blipFill>
          <a:blip r:embed="rId2"/>
          <a:stretch>
            <a:fillRect/>
          </a:stretch>
        </p:blipFill>
        <p:spPr>
          <a:xfrm>
            <a:off x="457200" y="6217920"/>
            <a:ext cx="2011680" cy="438912"/>
          </a:xfrm>
          <a:prstGeom prst="rect">
            <a:avLst/>
          </a:prstGeom>
        </p:spPr>
      </p:pic>
      <p:sp>
        <p:nvSpPr>
          <p:cNvPr id="34" name="TextBox 33"/>
          <p:cNvSpPr txBox="1"/>
          <p:nvPr/>
        </p:nvSpPr>
        <p:spPr>
          <a:xfrm>
            <a:off x="11277295" y="6291072"/>
            <a:ext cx="457200" cy="228600"/>
          </a:xfrm>
          <a:prstGeom prst="rect">
            <a:avLst/>
          </a:prstGeom>
          <a:noFill/>
        </p:spPr>
        <p:txBody>
          <a:bodyPr wrap="square" anchor="t"/>
          <a:lstStyle/>
          <a:p>
            <a:pPr algn="r">
              <a:defRPr sz="1000" b="0">
                <a:solidFill>
                  <a:srgbClr val="277CA5"/>
                </a:solidFill>
                <a:latin typeface="Raleway"/>
              </a:defRPr>
            </a:pPr>
            <a: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50F1C"/>
        </a:solidFill>
        <a:effectLst/>
      </p:bgPr>
    </p:bg>
    <p:spTree>
      <p:nvGrpSpPr>
        <p:cNvPr id="1" name=""/>
        <p:cNvGrpSpPr/>
        <p:nvPr/>
      </p:nvGrpSpPr>
      <p:grpSpPr/>
      <p:sp>
        <p:nvSpPr>
          <p:cNvPr id="2" name="TextBox 1"/>
          <p:cNvSpPr txBox="1"/>
          <p:nvPr/>
        </p:nvSpPr>
        <p:spPr>
          <a:xfrm>
            <a:off x="731520" y="411480"/>
            <a:ext cx="4572000" cy="274320"/>
          </a:xfrm>
          <a:prstGeom prst="rect">
            <a:avLst/>
          </a:prstGeom>
          <a:noFill/>
        </p:spPr>
        <p:txBody>
          <a:bodyPr wrap="square" anchor="t"/>
          <a:lstStyle/>
          <a:p>
            <a:pPr algn="l">
              <a:defRPr sz="1200" b="1">
                <a:solidFill>
                  <a:srgbClr val="3EC2FC"/>
                </a:solidFill>
                <a:latin typeface="Raleway"/>
              </a:defRPr>
            </a:pPr>
            <a:r>
              <a:t>HOW IT WORKS</a:t>
            </a:r>
          </a:p>
        </p:txBody>
      </p:sp>
      <p:sp>
        <p:nvSpPr>
          <p:cNvPr id="3" name="Rectangle 2"/>
          <p:cNvSpPr/>
          <p:nvPr/>
        </p:nvSpPr>
        <p:spPr>
          <a:xfrm>
            <a:off x="731520" y="758952"/>
            <a:ext cx="1097280" cy="38100"/>
          </a:xfrm>
          <a:prstGeom prst="rect">
            <a:avLst/>
          </a:prstGeom>
          <a:solidFill>
            <a:srgbClr val="3EC2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731520" y="868680"/>
            <a:ext cx="9144000" cy="548640"/>
          </a:xfrm>
          <a:prstGeom prst="rect">
            <a:avLst/>
          </a:prstGeom>
          <a:noFill/>
        </p:spPr>
        <p:txBody>
          <a:bodyPr wrap="square" anchor="t"/>
          <a:lstStyle/>
          <a:p>
            <a:pPr algn="l">
              <a:defRPr sz="2800" b="1">
                <a:solidFill>
                  <a:srgbClr val="FFFFFF"/>
                </a:solidFill>
                <a:latin typeface="Raleway"/>
              </a:defRPr>
            </a:pPr>
            <a:r>
              <a:t>From Surface to Data in 6 Seconds</a:t>
            </a:r>
          </a:p>
        </p:txBody>
      </p:sp>
      <p:sp>
        <p:nvSpPr>
          <p:cNvPr id="5" name="TextBox 4"/>
          <p:cNvSpPr txBox="1"/>
          <p:nvPr/>
        </p:nvSpPr>
        <p:spPr>
          <a:xfrm>
            <a:off x="731520" y="1463039"/>
            <a:ext cx="10058400" cy="548640"/>
          </a:xfrm>
          <a:prstGeom prst="rect">
            <a:avLst/>
          </a:prstGeom>
          <a:noFill/>
        </p:spPr>
        <p:txBody>
          <a:bodyPr wrap="square" anchor="t"/>
          <a:lstStyle/>
          <a:p>
            <a:pPr algn="l">
              <a:defRPr sz="1400" b="0">
                <a:solidFill>
                  <a:srgbClr val="B4C8D7"/>
                </a:solidFill>
                <a:latin typeface="Raleway"/>
              </a:defRPr>
            </a:pPr>
            <a:r>
              <a:t>Think of it like a vacuum cleaner with a microscope attached. The probe lifts particles off the surface with controlled airflow, pulls them through a laser beam, and counts each one by size.</a:t>
            </a:r>
          </a:p>
        </p:txBody>
      </p:sp>
      <p:sp>
        <p:nvSpPr>
          <p:cNvPr id="6" name="Oval 5"/>
          <p:cNvSpPr/>
          <p:nvPr/>
        </p:nvSpPr>
        <p:spPr>
          <a:xfrm>
            <a:off x="2423160" y="2148839"/>
            <a:ext cx="640080" cy="640080"/>
          </a:xfrm>
          <a:prstGeom prst="ellipse">
            <a:avLst/>
          </a:prstGeom>
          <a:solidFill>
            <a:srgbClr val="3EC2FC"/>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defRPr sz="2100" b="1">
                <a:solidFill>
                  <a:srgbClr val="050F1C"/>
                </a:solidFill>
                <a:latin typeface="Raleway"/>
              </a:defRPr>
            </a:pPr>
            <a:r>
              <a:t>1</a:t>
            </a:r>
          </a:p>
        </p:txBody>
      </p:sp>
      <p:sp>
        <p:nvSpPr>
          <p:cNvPr id="7" name="Rectangle 6"/>
          <p:cNvSpPr/>
          <p:nvPr/>
        </p:nvSpPr>
        <p:spPr>
          <a:xfrm>
            <a:off x="3154680" y="2468879"/>
            <a:ext cx="3017519" cy="25400"/>
          </a:xfrm>
          <a:prstGeom prst="rect">
            <a:avLst/>
          </a:prstGeom>
          <a:solidFill>
            <a:srgbClr val="277CA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Oval 7"/>
          <p:cNvSpPr/>
          <p:nvPr/>
        </p:nvSpPr>
        <p:spPr>
          <a:xfrm>
            <a:off x="6263640" y="2148839"/>
            <a:ext cx="640080" cy="640080"/>
          </a:xfrm>
          <a:prstGeom prst="ellipse">
            <a:avLst/>
          </a:prstGeom>
          <a:solidFill>
            <a:srgbClr val="3EC2FC"/>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defRPr sz="2100" b="1">
                <a:solidFill>
                  <a:srgbClr val="050F1C"/>
                </a:solidFill>
                <a:latin typeface="Raleway"/>
              </a:defRPr>
            </a:pPr>
            <a:r>
              <a:t>2</a:t>
            </a:r>
          </a:p>
        </p:txBody>
      </p:sp>
      <p:sp>
        <p:nvSpPr>
          <p:cNvPr id="9" name="Rectangle 8"/>
          <p:cNvSpPr/>
          <p:nvPr/>
        </p:nvSpPr>
        <p:spPr>
          <a:xfrm>
            <a:off x="6995159" y="2468879"/>
            <a:ext cx="3017520" cy="25400"/>
          </a:xfrm>
          <a:prstGeom prst="rect">
            <a:avLst/>
          </a:prstGeom>
          <a:solidFill>
            <a:srgbClr val="277CA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Oval 9"/>
          <p:cNvSpPr/>
          <p:nvPr/>
        </p:nvSpPr>
        <p:spPr>
          <a:xfrm>
            <a:off x="10104119" y="2148839"/>
            <a:ext cx="640080" cy="640080"/>
          </a:xfrm>
          <a:prstGeom prst="ellipse">
            <a:avLst/>
          </a:prstGeom>
          <a:solidFill>
            <a:srgbClr val="3EC2FC"/>
          </a:solidFill>
          <a:ln>
            <a:noFill/>
          </a:ln>
        </p:spPr>
        <p:style>
          <a:lnRef idx="1">
            <a:schemeClr val="accent1"/>
          </a:lnRef>
          <a:fillRef idx="3">
            <a:schemeClr val="accent1"/>
          </a:fillRef>
          <a:effectRef idx="2">
            <a:schemeClr val="accent1"/>
          </a:effectRef>
          <a:fontRef idx="minor">
            <a:schemeClr val="lt1"/>
          </a:fontRef>
        </p:style>
        <p:txBody>
          <a:bodyPr rtlCol="0" anchor="ctr" wrap="none"/>
          <a:lstStyle/>
          <a:p>
            <a:pPr algn="ctr">
              <a:defRPr sz="2100" b="1">
                <a:solidFill>
                  <a:srgbClr val="050F1C"/>
                </a:solidFill>
                <a:latin typeface="Raleway"/>
              </a:defRPr>
            </a:pPr>
            <a:r>
              <a:t>3</a:t>
            </a:r>
          </a:p>
        </p:txBody>
      </p:sp>
      <p:sp>
        <p:nvSpPr>
          <p:cNvPr id="11" name="Rounded Rectangle 10"/>
          <p:cNvSpPr/>
          <p:nvPr/>
        </p:nvSpPr>
        <p:spPr>
          <a:xfrm>
            <a:off x="1188720" y="2971800"/>
            <a:ext cx="3108960" cy="2377440"/>
          </a:xfrm>
          <a:prstGeom prst="roundRect">
            <a:avLst/>
          </a:prstGeom>
          <a:solidFill>
            <a:srgbClr val="0F283E"/>
          </a:solidFill>
          <a:ln w="19050">
            <a:solidFill>
              <a:srgbClr val="3EC2FC"/>
            </a:solidFill>
          </a:ln>
        </p:spPr>
        <p:style>
          <a:lnRef idx="1">
            <a:schemeClr val="accent1"/>
          </a:lnRef>
          <a:fillRef idx="3">
            <a:schemeClr val="accent1"/>
          </a:fillRef>
          <a:effectRef idx="2">
            <a:schemeClr val="accent1"/>
          </a:effectRef>
          <a:fontRef idx="minor">
            <a:schemeClr val="lt1"/>
          </a:fontRef>
        </p:style>
        <p:txBody>
          <a:bodyPr rtlCol="0" anchor="t" wrap="square" lIns="228600" rIns="228600" tIns="228600" bIns="137160"/>
          <a:lstStyle/>
          <a:p>
            <a:pPr algn="ctr">
              <a:spcAft>
                <a:spcPts val="800"/>
              </a:spcAft>
              <a:defRPr sz="1500" b="1">
                <a:solidFill>
                  <a:srgbClr val="3EC2FC"/>
                </a:solidFill>
                <a:latin typeface="Raleway"/>
              </a:defRPr>
            </a:pPr>
            <a:r>
              <a:t>PLACE THE PROBE</a:t>
            </a:r>
          </a:p>
          <a:p>
            <a:pPr>
              <a:spcAft>
                <a:spcPts val="600"/>
              </a:spcAft>
              <a:defRPr sz="1200">
                <a:solidFill>
                  <a:srgbClr val="B4C8D7"/>
                </a:solidFill>
                <a:latin typeface="Raleway"/>
              </a:defRPr>
            </a:pPr>
            <a:r>
              <a:t>Set the probe on the surface you want to test. Different probe shapes fit flat surfaces, curved pipes, containers, and hard-to-reach edges. The probe creates a sealed contact area over a known spot.</a:t>
            </a:r>
          </a:p>
        </p:txBody>
      </p:sp>
      <p:sp>
        <p:nvSpPr>
          <p:cNvPr id="12" name="Rounded Rectangle 11"/>
          <p:cNvSpPr/>
          <p:nvPr/>
        </p:nvSpPr>
        <p:spPr>
          <a:xfrm>
            <a:off x="5029200" y="2971800"/>
            <a:ext cx="3108960" cy="2377440"/>
          </a:xfrm>
          <a:prstGeom prst="roundRect">
            <a:avLst/>
          </a:prstGeom>
          <a:solidFill>
            <a:srgbClr val="0F283E"/>
          </a:solidFill>
          <a:ln w="19050">
            <a:solidFill>
              <a:srgbClr val="3EC2FC"/>
            </a:solidFill>
          </a:ln>
        </p:spPr>
        <p:style>
          <a:lnRef idx="1">
            <a:schemeClr val="accent1"/>
          </a:lnRef>
          <a:fillRef idx="3">
            <a:schemeClr val="accent1"/>
          </a:fillRef>
          <a:effectRef idx="2">
            <a:schemeClr val="accent1"/>
          </a:effectRef>
          <a:fontRef idx="minor">
            <a:schemeClr val="lt1"/>
          </a:fontRef>
        </p:style>
        <p:txBody>
          <a:bodyPr rtlCol="0" anchor="t" wrap="square" lIns="228600" rIns="228600" tIns="228600" bIns="137160"/>
          <a:lstStyle/>
          <a:p>
            <a:pPr algn="ctr">
              <a:spcAft>
                <a:spcPts val="800"/>
              </a:spcAft>
              <a:defRPr sz="1500" b="1">
                <a:solidFill>
                  <a:srgbClr val="3EC2FC"/>
                </a:solidFill>
                <a:latin typeface="Raleway"/>
              </a:defRPr>
            </a:pPr>
            <a:r>
              <a:t>PARTICLES ARE COUNTED</a:t>
            </a:r>
          </a:p>
          <a:p>
            <a:pPr>
              <a:spcAft>
                <a:spcPts val="600"/>
              </a:spcAft>
              <a:defRPr sz="1200">
                <a:solidFill>
                  <a:srgbClr val="B4C8D7"/>
                </a:solidFill>
                <a:latin typeface="Raleway"/>
              </a:defRPr>
            </a:pPr>
            <a:r>
              <a:t>Controlled airflow re-suspends particles off the surface and carries them through the laser diode sensor. As each particle crosses the beam, scattered light reveals its size. All 6 channels count simultaneously.</a:t>
            </a:r>
          </a:p>
        </p:txBody>
      </p:sp>
      <p:sp>
        <p:nvSpPr>
          <p:cNvPr id="13" name="Rounded Rectangle 12"/>
          <p:cNvSpPr/>
          <p:nvPr/>
        </p:nvSpPr>
        <p:spPr>
          <a:xfrm>
            <a:off x="8869680" y="2971800"/>
            <a:ext cx="3108960" cy="2377440"/>
          </a:xfrm>
          <a:prstGeom prst="roundRect">
            <a:avLst/>
          </a:prstGeom>
          <a:solidFill>
            <a:srgbClr val="0F283E"/>
          </a:solidFill>
          <a:ln w="19050">
            <a:solidFill>
              <a:srgbClr val="277CA5"/>
            </a:solidFill>
          </a:ln>
        </p:spPr>
        <p:style>
          <a:lnRef idx="1">
            <a:schemeClr val="accent1"/>
          </a:lnRef>
          <a:fillRef idx="3">
            <a:schemeClr val="accent1"/>
          </a:fillRef>
          <a:effectRef idx="2">
            <a:schemeClr val="accent1"/>
          </a:effectRef>
          <a:fontRef idx="minor">
            <a:schemeClr val="lt1"/>
          </a:fontRef>
        </p:style>
        <p:txBody>
          <a:bodyPr rtlCol="0" anchor="t" wrap="square" lIns="228600" rIns="228600" tIns="228600" bIns="137160"/>
          <a:lstStyle/>
          <a:p>
            <a:pPr algn="ctr">
              <a:spcAft>
                <a:spcPts val="800"/>
              </a:spcAft>
              <a:defRPr sz="1500" b="1">
                <a:solidFill>
                  <a:srgbClr val="277CA5"/>
                </a:solidFill>
                <a:latin typeface="Raleway"/>
              </a:defRPr>
            </a:pPr>
            <a:r>
              <a:t>VIEW RESULTS</a:t>
            </a:r>
          </a:p>
          <a:p>
            <a:pPr>
              <a:spcAft>
                <a:spcPts val="600"/>
              </a:spcAft>
              <a:defRPr sz="1200">
                <a:solidFill>
                  <a:srgbClr val="B4C8D7"/>
                </a:solidFill>
                <a:latin typeface="Raleway"/>
              </a:defRPr>
            </a:pPr>
            <a:r>
              <a:t>The touchscreen shows particle counts sorted by size. You see exactly how many particles were on that surface and how big they are. Export via USB, Ethernet, or WiFi for SPC integration or further analysis.</a:t>
            </a:r>
          </a:p>
        </p:txBody>
      </p:sp>
      <p:pic>
        <p:nvPicPr>
          <p:cNvPr id="14" name="Picture 13" descr="pentagon-logo-white.png"/>
          <p:cNvPicPr>
            <a:picLocks noChangeAspect="1"/>
          </p:cNvPicPr>
          <p:nvPr/>
        </p:nvPicPr>
        <p:blipFill>
          <a:blip r:embed="rId2"/>
          <a:stretch>
            <a:fillRect/>
          </a:stretch>
        </p:blipFill>
        <p:spPr>
          <a:xfrm>
            <a:off x="457200" y="6217920"/>
            <a:ext cx="2011680" cy="438912"/>
          </a:xfrm>
          <a:prstGeom prst="rect">
            <a:avLst/>
          </a:prstGeom>
        </p:spPr>
      </p:pic>
      <p:sp>
        <p:nvSpPr>
          <p:cNvPr id="15" name="TextBox 14"/>
          <p:cNvSpPr txBox="1"/>
          <p:nvPr/>
        </p:nvSpPr>
        <p:spPr>
          <a:xfrm>
            <a:off x="11277295" y="6291072"/>
            <a:ext cx="457200" cy="228600"/>
          </a:xfrm>
          <a:prstGeom prst="rect">
            <a:avLst/>
          </a:prstGeom>
          <a:noFill/>
        </p:spPr>
        <p:txBody>
          <a:bodyPr wrap="square" anchor="t"/>
          <a:lstStyle/>
          <a:p>
            <a:pPr algn="r">
              <a:defRPr sz="1000" b="0">
                <a:solidFill>
                  <a:srgbClr val="277CA5"/>
                </a:solidFill>
                <a:latin typeface="Raleway"/>
              </a:defRPr>
            </a:pPr>
            <a: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50F1C"/>
        </a:solidFill>
        <a:effectLst/>
      </p:bgPr>
    </p:bg>
    <p:spTree>
      <p:nvGrpSpPr>
        <p:cNvPr id="1" name=""/>
        <p:cNvGrpSpPr/>
        <p:nvPr/>
      </p:nvGrpSpPr>
      <p:grpSpPr/>
      <p:sp>
        <p:nvSpPr>
          <p:cNvPr id="2" name="TextBox 1"/>
          <p:cNvSpPr txBox="1"/>
          <p:nvPr/>
        </p:nvSpPr>
        <p:spPr>
          <a:xfrm>
            <a:off x="731520" y="411480"/>
            <a:ext cx="4572000" cy="274320"/>
          </a:xfrm>
          <a:prstGeom prst="rect">
            <a:avLst/>
          </a:prstGeom>
          <a:noFill/>
        </p:spPr>
        <p:txBody>
          <a:bodyPr wrap="square" anchor="t"/>
          <a:lstStyle/>
          <a:p>
            <a:pPr algn="l">
              <a:defRPr sz="1200" b="1">
                <a:solidFill>
                  <a:srgbClr val="3EC2FC"/>
                </a:solidFill>
                <a:latin typeface="Raleway"/>
              </a:defRPr>
            </a:pPr>
            <a:r>
              <a:t>KEY TERMS</a:t>
            </a:r>
          </a:p>
        </p:txBody>
      </p:sp>
      <p:sp>
        <p:nvSpPr>
          <p:cNvPr id="3" name="Rectangle 2"/>
          <p:cNvSpPr/>
          <p:nvPr/>
        </p:nvSpPr>
        <p:spPr>
          <a:xfrm>
            <a:off x="731520" y="758952"/>
            <a:ext cx="1097280" cy="38100"/>
          </a:xfrm>
          <a:prstGeom prst="rect">
            <a:avLst/>
          </a:prstGeom>
          <a:solidFill>
            <a:srgbClr val="3EC2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731520" y="868680"/>
            <a:ext cx="9144000" cy="548640"/>
          </a:xfrm>
          <a:prstGeom prst="rect">
            <a:avLst/>
          </a:prstGeom>
          <a:noFill/>
        </p:spPr>
        <p:txBody>
          <a:bodyPr wrap="square" anchor="t"/>
          <a:lstStyle/>
          <a:p>
            <a:pPr algn="l">
              <a:defRPr sz="2800" b="1">
                <a:solidFill>
                  <a:srgbClr val="FFFFFF"/>
                </a:solidFill>
                <a:latin typeface="Raleway"/>
              </a:defRPr>
            </a:pPr>
            <a:r>
              <a:t>Standards &amp; Compliance</a:t>
            </a:r>
          </a:p>
        </p:txBody>
      </p:sp>
      <p:sp>
        <p:nvSpPr>
          <p:cNvPr id="5" name="TextBox 4"/>
          <p:cNvSpPr txBox="1"/>
          <p:nvPr/>
        </p:nvSpPr>
        <p:spPr>
          <a:xfrm>
            <a:off x="731520" y="1463039"/>
            <a:ext cx="9144000" cy="365760"/>
          </a:xfrm>
          <a:prstGeom prst="rect">
            <a:avLst/>
          </a:prstGeom>
          <a:noFill/>
        </p:spPr>
        <p:txBody>
          <a:bodyPr wrap="square" anchor="t"/>
          <a:lstStyle/>
          <a:p>
            <a:pPr algn="l">
              <a:defRPr sz="1300" b="0">
                <a:solidFill>
                  <a:srgbClr val="B4C8D7"/>
                </a:solidFill>
                <a:latin typeface="Raleway"/>
              </a:defRPr>
            </a:pPr>
            <a:r>
              <a:t>The QIII ST integrates with industry standards and regulations. These terms appear in the interface, reports, and compliance documentation.</a:t>
            </a:r>
          </a:p>
        </p:txBody>
      </p:sp>
      <p:sp>
        <p:nvSpPr>
          <p:cNvPr id="6" name="TextBox 5"/>
          <p:cNvSpPr txBox="1"/>
          <p:nvPr/>
        </p:nvSpPr>
        <p:spPr>
          <a:xfrm>
            <a:off x="914400" y="1920239"/>
            <a:ext cx="2743200" cy="274320"/>
          </a:xfrm>
          <a:prstGeom prst="rect">
            <a:avLst/>
          </a:prstGeom>
          <a:noFill/>
        </p:spPr>
        <p:txBody>
          <a:bodyPr wrap="square" anchor="t"/>
          <a:lstStyle/>
          <a:p>
            <a:pPr algn="l">
              <a:defRPr sz="1100" b="1">
                <a:solidFill>
                  <a:srgbClr val="277CA5"/>
                </a:solidFill>
                <a:latin typeface="Raleway"/>
              </a:defRPr>
            </a:pPr>
            <a:r>
              <a:t>TERM</a:t>
            </a:r>
          </a:p>
        </p:txBody>
      </p:sp>
      <p:sp>
        <p:nvSpPr>
          <p:cNvPr id="7" name="TextBox 6"/>
          <p:cNvSpPr txBox="1"/>
          <p:nvPr/>
        </p:nvSpPr>
        <p:spPr>
          <a:xfrm>
            <a:off x="3840480" y="1920239"/>
            <a:ext cx="7589520" cy="274320"/>
          </a:xfrm>
          <a:prstGeom prst="rect">
            <a:avLst/>
          </a:prstGeom>
          <a:noFill/>
        </p:spPr>
        <p:txBody>
          <a:bodyPr wrap="square" anchor="t"/>
          <a:lstStyle/>
          <a:p>
            <a:pPr algn="l">
              <a:defRPr sz="1100" b="1">
                <a:solidFill>
                  <a:srgbClr val="277CA5"/>
                </a:solidFill>
                <a:latin typeface="Raleway"/>
              </a:defRPr>
            </a:pPr>
            <a:r>
              <a:t>DEFINITION</a:t>
            </a:r>
          </a:p>
        </p:txBody>
      </p:sp>
      <p:sp>
        <p:nvSpPr>
          <p:cNvPr id="8" name="Rectangle 7"/>
          <p:cNvSpPr/>
          <p:nvPr/>
        </p:nvSpPr>
        <p:spPr>
          <a:xfrm>
            <a:off x="731520" y="2176272"/>
            <a:ext cx="10698480" cy="12700"/>
          </a:xfrm>
          <a:prstGeom prst="rect">
            <a:avLst/>
          </a:prstGeom>
          <a:solidFill>
            <a:srgbClr val="3EC2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731520" y="2240279"/>
            <a:ext cx="10698480" cy="438912"/>
          </a:xfrm>
          <a:prstGeom prst="rect">
            <a:avLst/>
          </a:prstGeom>
          <a:solidFill>
            <a:srgbClr val="0C20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914400" y="2285999"/>
            <a:ext cx="2743200" cy="347472"/>
          </a:xfrm>
          <a:prstGeom prst="rect">
            <a:avLst/>
          </a:prstGeom>
          <a:noFill/>
        </p:spPr>
        <p:txBody>
          <a:bodyPr wrap="square" anchor="t"/>
          <a:lstStyle/>
          <a:p>
            <a:pPr algn="l">
              <a:defRPr sz="1300" b="1">
                <a:solidFill>
                  <a:srgbClr val="3EC2FC"/>
                </a:solidFill>
                <a:latin typeface="Raleway"/>
              </a:defRPr>
            </a:pPr>
            <a:r>
              <a:t>Differentiated</a:t>
            </a:r>
          </a:p>
        </p:txBody>
      </p:sp>
      <p:sp>
        <p:nvSpPr>
          <p:cNvPr id="11" name="TextBox 10"/>
          <p:cNvSpPr txBox="1"/>
          <p:nvPr/>
        </p:nvSpPr>
        <p:spPr>
          <a:xfrm>
            <a:off x="3840480" y="2285999"/>
            <a:ext cx="7589520" cy="347472"/>
          </a:xfrm>
          <a:prstGeom prst="rect">
            <a:avLst/>
          </a:prstGeom>
          <a:noFill/>
        </p:spPr>
        <p:txBody>
          <a:bodyPr wrap="square" anchor="t"/>
          <a:lstStyle/>
          <a:p>
            <a:pPr algn="l">
              <a:defRPr sz="1200" b="0">
                <a:solidFill>
                  <a:srgbClr val="B4C8D7"/>
                </a:solidFill>
                <a:latin typeface="Raleway"/>
              </a:defRPr>
            </a:pPr>
            <a:r>
              <a:t>Particles sorted and counted by size channel, not just totaled. Shows whether contamination is fine dust or large debris.</a:t>
            </a:r>
          </a:p>
        </p:txBody>
      </p:sp>
      <p:sp>
        <p:nvSpPr>
          <p:cNvPr id="12" name="TextBox 11"/>
          <p:cNvSpPr txBox="1"/>
          <p:nvPr/>
        </p:nvSpPr>
        <p:spPr>
          <a:xfrm>
            <a:off x="914400" y="2724911"/>
            <a:ext cx="2743200" cy="347472"/>
          </a:xfrm>
          <a:prstGeom prst="rect">
            <a:avLst/>
          </a:prstGeom>
          <a:noFill/>
        </p:spPr>
        <p:txBody>
          <a:bodyPr wrap="square" anchor="t"/>
          <a:lstStyle/>
          <a:p>
            <a:pPr algn="l">
              <a:defRPr sz="1300" b="1">
                <a:solidFill>
                  <a:srgbClr val="3EC2FC"/>
                </a:solidFill>
                <a:latin typeface="Raleway"/>
              </a:defRPr>
            </a:pPr>
            <a:r>
              <a:t>Static vs. Dynamic</a:t>
            </a:r>
          </a:p>
        </p:txBody>
      </p:sp>
      <p:sp>
        <p:nvSpPr>
          <p:cNvPr id="13" name="TextBox 12"/>
          <p:cNvSpPr txBox="1"/>
          <p:nvPr/>
        </p:nvSpPr>
        <p:spPr>
          <a:xfrm>
            <a:off x="3840480" y="2724911"/>
            <a:ext cx="7589520" cy="347472"/>
          </a:xfrm>
          <a:prstGeom prst="rect">
            <a:avLst/>
          </a:prstGeom>
          <a:noFill/>
        </p:spPr>
        <p:txBody>
          <a:bodyPr wrap="square" anchor="t"/>
          <a:lstStyle/>
          <a:p>
            <a:pPr algn="l">
              <a:defRPr sz="1200" b="0">
                <a:solidFill>
                  <a:srgbClr val="B4C8D7"/>
                </a:solidFill>
                <a:latin typeface="Raleway"/>
              </a:defRPr>
            </a:pPr>
            <a:r>
              <a:t>Static: probe sits on one spot. Dynamic: probe moves across the surface during the test, scanning a larger area.</a:t>
            </a:r>
          </a:p>
        </p:txBody>
      </p:sp>
      <p:sp>
        <p:nvSpPr>
          <p:cNvPr id="14" name="Rectangle 13"/>
          <p:cNvSpPr/>
          <p:nvPr/>
        </p:nvSpPr>
        <p:spPr>
          <a:xfrm>
            <a:off x="731520" y="3118103"/>
            <a:ext cx="10698480" cy="438912"/>
          </a:xfrm>
          <a:prstGeom prst="rect">
            <a:avLst/>
          </a:prstGeom>
          <a:solidFill>
            <a:srgbClr val="0C20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914400" y="3163823"/>
            <a:ext cx="2743200" cy="347472"/>
          </a:xfrm>
          <a:prstGeom prst="rect">
            <a:avLst/>
          </a:prstGeom>
          <a:noFill/>
        </p:spPr>
        <p:txBody>
          <a:bodyPr wrap="square" anchor="t"/>
          <a:lstStyle/>
          <a:p>
            <a:pPr algn="l">
              <a:defRPr sz="1300" b="1">
                <a:solidFill>
                  <a:srgbClr val="3EC2FC"/>
                </a:solidFill>
                <a:latin typeface="Raleway"/>
              </a:defRPr>
            </a:pPr>
            <a:r>
              <a:t>ISO 14644-9</a:t>
            </a:r>
          </a:p>
        </p:txBody>
      </p:sp>
      <p:sp>
        <p:nvSpPr>
          <p:cNvPr id="16" name="TextBox 15"/>
          <p:cNvSpPr txBox="1"/>
          <p:nvPr/>
        </p:nvSpPr>
        <p:spPr>
          <a:xfrm>
            <a:off x="3840480" y="3163823"/>
            <a:ext cx="7589520" cy="347472"/>
          </a:xfrm>
          <a:prstGeom prst="rect">
            <a:avLst/>
          </a:prstGeom>
          <a:noFill/>
        </p:spPr>
        <p:txBody>
          <a:bodyPr wrap="square" anchor="t"/>
          <a:lstStyle/>
          <a:p>
            <a:pPr algn="l">
              <a:defRPr sz="1200" b="0">
                <a:solidFill>
                  <a:srgbClr val="B4C8D7"/>
                </a:solidFill>
                <a:latin typeface="Raleway"/>
              </a:defRPr>
            </a:pPr>
            <a:r>
              <a:t>International standard for grading surface cleanliness by particle count. A universal scoring system everyone agrees on.</a:t>
            </a:r>
          </a:p>
        </p:txBody>
      </p:sp>
      <p:sp>
        <p:nvSpPr>
          <p:cNvPr id="17" name="TextBox 16"/>
          <p:cNvSpPr txBox="1"/>
          <p:nvPr/>
        </p:nvSpPr>
        <p:spPr>
          <a:xfrm>
            <a:off x="914400" y="3602735"/>
            <a:ext cx="2743200" cy="347472"/>
          </a:xfrm>
          <a:prstGeom prst="rect">
            <a:avLst/>
          </a:prstGeom>
          <a:noFill/>
        </p:spPr>
        <p:txBody>
          <a:bodyPr wrap="square" anchor="t"/>
          <a:lstStyle/>
          <a:p>
            <a:pPr algn="l">
              <a:defRPr sz="1300" b="1">
                <a:solidFill>
                  <a:srgbClr val="3EC2FC"/>
                </a:solidFill>
                <a:latin typeface="Raleway"/>
              </a:defRPr>
            </a:pPr>
            <a:r>
              <a:t>SPC</a:t>
            </a:r>
          </a:p>
        </p:txBody>
      </p:sp>
      <p:sp>
        <p:nvSpPr>
          <p:cNvPr id="18" name="TextBox 17"/>
          <p:cNvSpPr txBox="1"/>
          <p:nvPr/>
        </p:nvSpPr>
        <p:spPr>
          <a:xfrm>
            <a:off x="3840480" y="3602735"/>
            <a:ext cx="7589520" cy="347472"/>
          </a:xfrm>
          <a:prstGeom prst="rect">
            <a:avLst/>
          </a:prstGeom>
          <a:noFill/>
        </p:spPr>
        <p:txBody>
          <a:bodyPr wrap="square" anchor="t"/>
          <a:lstStyle/>
          <a:p>
            <a:pPr algn="l">
              <a:defRPr sz="1200" b="0">
                <a:solidFill>
                  <a:srgbClr val="B4C8D7"/>
                </a:solidFill>
                <a:latin typeface="Raleway"/>
              </a:defRPr>
            </a:pPr>
            <a:r>
              <a:t>Statistical Process Control. Using data over time to spot trends and catch problems early. QIII ST exports to SPC software.</a:t>
            </a:r>
          </a:p>
        </p:txBody>
      </p:sp>
      <p:sp>
        <p:nvSpPr>
          <p:cNvPr id="19" name="Rectangle 18"/>
          <p:cNvSpPr/>
          <p:nvPr/>
        </p:nvSpPr>
        <p:spPr>
          <a:xfrm>
            <a:off x="731520" y="3995927"/>
            <a:ext cx="10698480" cy="438912"/>
          </a:xfrm>
          <a:prstGeom prst="rect">
            <a:avLst/>
          </a:prstGeom>
          <a:solidFill>
            <a:srgbClr val="0C20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914400" y="4041647"/>
            <a:ext cx="2743200" cy="347472"/>
          </a:xfrm>
          <a:prstGeom prst="rect">
            <a:avLst/>
          </a:prstGeom>
          <a:noFill/>
        </p:spPr>
        <p:txBody>
          <a:bodyPr wrap="square" anchor="t"/>
          <a:lstStyle/>
          <a:p>
            <a:pPr algn="l">
              <a:defRPr sz="1300" b="1">
                <a:solidFill>
                  <a:srgbClr val="3EC2FC"/>
                </a:solidFill>
                <a:latin typeface="Raleway"/>
              </a:defRPr>
            </a:pPr>
            <a:r>
              <a:t>21 CFR Part 11</a:t>
            </a:r>
          </a:p>
        </p:txBody>
      </p:sp>
      <p:sp>
        <p:nvSpPr>
          <p:cNvPr id="21" name="TextBox 20"/>
          <p:cNvSpPr txBox="1"/>
          <p:nvPr/>
        </p:nvSpPr>
        <p:spPr>
          <a:xfrm>
            <a:off x="3840480" y="4041647"/>
            <a:ext cx="7589520" cy="347472"/>
          </a:xfrm>
          <a:prstGeom prst="rect">
            <a:avLst/>
          </a:prstGeom>
          <a:noFill/>
        </p:spPr>
        <p:txBody>
          <a:bodyPr wrap="square" anchor="t"/>
          <a:lstStyle/>
          <a:p>
            <a:pPr algn="l">
              <a:defRPr sz="1200" b="0">
                <a:solidFill>
                  <a:srgbClr val="B4C8D7"/>
                </a:solidFill>
                <a:latin typeface="Raleway"/>
              </a:defRPr>
            </a:pPr>
            <a:r>
              <a:t>U.S. FDA regulation for electronic records in pharma/medical manufacturing. Requires audit trails and tamper-proof data.</a:t>
            </a:r>
          </a:p>
        </p:txBody>
      </p:sp>
      <p:sp>
        <p:nvSpPr>
          <p:cNvPr id="22" name="TextBox 21"/>
          <p:cNvSpPr txBox="1"/>
          <p:nvPr/>
        </p:nvSpPr>
        <p:spPr>
          <a:xfrm>
            <a:off x="914400" y="4480559"/>
            <a:ext cx="2743200" cy="347472"/>
          </a:xfrm>
          <a:prstGeom prst="rect">
            <a:avLst/>
          </a:prstGeom>
          <a:noFill/>
        </p:spPr>
        <p:txBody>
          <a:bodyPr wrap="square" anchor="t"/>
          <a:lstStyle/>
          <a:p>
            <a:pPr algn="l">
              <a:defRPr sz="1300" b="1">
                <a:solidFill>
                  <a:srgbClr val="3EC2FC"/>
                </a:solidFill>
                <a:latin typeface="Raleway"/>
              </a:defRPr>
            </a:pPr>
            <a:r>
              <a:t>BKM</a:t>
            </a:r>
          </a:p>
        </p:txBody>
      </p:sp>
      <p:sp>
        <p:nvSpPr>
          <p:cNvPr id="23" name="TextBox 22"/>
          <p:cNvSpPr txBox="1"/>
          <p:nvPr/>
        </p:nvSpPr>
        <p:spPr>
          <a:xfrm>
            <a:off x="3840480" y="4480559"/>
            <a:ext cx="7589520" cy="347472"/>
          </a:xfrm>
          <a:prstGeom prst="rect">
            <a:avLst/>
          </a:prstGeom>
          <a:noFill/>
        </p:spPr>
        <p:txBody>
          <a:bodyPr wrap="square" anchor="t"/>
          <a:lstStyle/>
          <a:p>
            <a:pPr algn="l">
              <a:defRPr sz="1200" b="0">
                <a:solidFill>
                  <a:srgbClr val="B4C8D7"/>
                </a:solidFill>
                <a:latin typeface="Raleway"/>
              </a:defRPr>
            </a:pPr>
            <a:r>
              <a:t>Best Known Method. A saved test recipe: which probe, which location, what limits. Every operator tests the same way.</a:t>
            </a:r>
          </a:p>
        </p:txBody>
      </p:sp>
      <p:sp>
        <p:nvSpPr>
          <p:cNvPr id="24" name="Rectangle 23"/>
          <p:cNvSpPr/>
          <p:nvPr/>
        </p:nvSpPr>
        <p:spPr>
          <a:xfrm>
            <a:off x="3657600" y="2240279"/>
            <a:ext cx="12700" cy="2633472"/>
          </a:xfrm>
          <a:prstGeom prst="rect">
            <a:avLst/>
          </a:prstGeom>
          <a:solidFill>
            <a:srgbClr val="277CA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pic>
        <p:nvPicPr>
          <p:cNvPr id="25" name="Picture 24" descr="pentagon-logo-white.png"/>
          <p:cNvPicPr>
            <a:picLocks noChangeAspect="1"/>
          </p:cNvPicPr>
          <p:nvPr/>
        </p:nvPicPr>
        <p:blipFill>
          <a:blip r:embed="rId2"/>
          <a:stretch>
            <a:fillRect/>
          </a:stretch>
        </p:blipFill>
        <p:spPr>
          <a:xfrm>
            <a:off x="457200" y="6217920"/>
            <a:ext cx="2011680" cy="438912"/>
          </a:xfrm>
          <a:prstGeom prst="rect">
            <a:avLst/>
          </a:prstGeom>
        </p:spPr>
      </p:pic>
      <p:sp>
        <p:nvSpPr>
          <p:cNvPr id="26" name="TextBox 25"/>
          <p:cNvSpPr txBox="1"/>
          <p:nvPr/>
        </p:nvSpPr>
        <p:spPr>
          <a:xfrm>
            <a:off x="11277295" y="6291072"/>
            <a:ext cx="457200" cy="228600"/>
          </a:xfrm>
          <a:prstGeom prst="rect">
            <a:avLst/>
          </a:prstGeom>
          <a:noFill/>
        </p:spPr>
        <p:txBody>
          <a:bodyPr wrap="square" anchor="t"/>
          <a:lstStyle/>
          <a:p>
            <a:pPr algn="r">
              <a:defRPr sz="1000" b="0">
                <a:solidFill>
                  <a:srgbClr val="277CA5"/>
                </a:solidFill>
                <a:latin typeface="Raleway"/>
              </a:defRPr>
            </a:pPr>
            <a: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50F1C"/>
        </a:solidFill>
        <a:effectLst/>
      </p:bgPr>
    </p:bg>
    <p:spTree>
      <p:nvGrpSpPr>
        <p:cNvPr id="1" name=""/>
        <p:cNvGrpSpPr/>
        <p:nvPr/>
      </p:nvGrpSpPr>
      <p:grpSpPr/>
      <p:sp>
        <p:nvSpPr>
          <p:cNvPr id="2" name="TextBox 1"/>
          <p:cNvSpPr txBox="1"/>
          <p:nvPr/>
        </p:nvSpPr>
        <p:spPr>
          <a:xfrm>
            <a:off x="731520" y="411480"/>
            <a:ext cx="4572000" cy="274320"/>
          </a:xfrm>
          <a:prstGeom prst="rect">
            <a:avLst/>
          </a:prstGeom>
          <a:noFill/>
        </p:spPr>
        <p:txBody>
          <a:bodyPr wrap="square" anchor="t"/>
          <a:lstStyle/>
          <a:p>
            <a:pPr algn="l">
              <a:defRPr sz="1200" b="1">
                <a:solidFill>
                  <a:srgbClr val="3EC2FC"/>
                </a:solidFill>
                <a:latin typeface="Raleway"/>
              </a:defRPr>
            </a:pPr>
            <a:r>
              <a:t>WHAT YOU CAN DO WITH IT</a:t>
            </a:r>
          </a:p>
        </p:txBody>
      </p:sp>
      <p:sp>
        <p:nvSpPr>
          <p:cNvPr id="3" name="Rectangle 2"/>
          <p:cNvSpPr/>
          <p:nvPr/>
        </p:nvSpPr>
        <p:spPr>
          <a:xfrm>
            <a:off x="731520" y="758952"/>
            <a:ext cx="1097280" cy="38100"/>
          </a:xfrm>
          <a:prstGeom prst="rect">
            <a:avLst/>
          </a:prstGeom>
          <a:solidFill>
            <a:srgbClr val="3EC2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731520" y="868680"/>
            <a:ext cx="9144000" cy="548640"/>
          </a:xfrm>
          <a:prstGeom prst="rect">
            <a:avLst/>
          </a:prstGeom>
          <a:noFill/>
        </p:spPr>
        <p:txBody>
          <a:bodyPr wrap="square" anchor="t"/>
          <a:lstStyle/>
          <a:p>
            <a:pPr algn="l">
              <a:defRPr sz="2800" b="1">
                <a:solidFill>
                  <a:srgbClr val="FFFFFF"/>
                </a:solidFill>
                <a:latin typeface="Raleway"/>
              </a:defRPr>
            </a:pPr>
            <a:r>
              <a:t>Practical Applications</a:t>
            </a:r>
          </a:p>
        </p:txBody>
      </p:sp>
      <p:sp>
        <p:nvSpPr>
          <p:cNvPr id="5" name="Rectangle 4"/>
          <p:cNvSpPr/>
          <p:nvPr/>
        </p:nvSpPr>
        <p:spPr>
          <a:xfrm>
            <a:off x="731520" y="1645919"/>
            <a:ext cx="3200400" cy="76200"/>
          </a:xfrm>
          <a:prstGeom prst="rect">
            <a:avLst/>
          </a:prstGeom>
          <a:solidFill>
            <a:srgbClr val="3EC2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731520" y="1783079"/>
            <a:ext cx="3200400" cy="365760"/>
          </a:xfrm>
          <a:prstGeom prst="rect">
            <a:avLst/>
          </a:prstGeom>
          <a:noFill/>
        </p:spPr>
        <p:txBody>
          <a:bodyPr wrap="square" anchor="t"/>
          <a:lstStyle/>
          <a:p>
            <a:pPr algn="l">
              <a:defRPr sz="2000" b="1">
                <a:solidFill>
                  <a:srgbClr val="3EC2FC"/>
                </a:solidFill>
                <a:latin typeface="Raleway"/>
              </a:defRPr>
            </a:pPr>
            <a:r>
              <a:t>MEASURE</a:t>
            </a:r>
          </a:p>
        </p:txBody>
      </p:sp>
      <p:sp>
        <p:nvSpPr>
          <p:cNvPr id="7" name="TextBox 6"/>
          <p:cNvSpPr txBox="1"/>
          <p:nvPr/>
        </p:nvSpPr>
        <p:spPr>
          <a:xfrm>
            <a:off x="822960" y="2194560"/>
            <a:ext cx="3017520" cy="3200400"/>
          </a:xfrm>
          <a:prstGeom prst="rect">
            <a:avLst/>
          </a:prstGeom>
          <a:noFill/>
        </p:spPr>
        <p:txBody>
          <a:bodyPr wrap="square"/>
          <a:lstStyle/>
          <a:p>
            <a:pPr>
              <a:spcAft>
                <a:spcPts val="1040"/>
              </a:spcAft>
              <a:defRPr sz="1300">
                <a:solidFill>
                  <a:srgbClr val="B4C8D7"/>
                </a:solidFill>
                <a:latin typeface="Raleway"/>
              </a:defRPr>
            </a:pPr>
            <a:r>
              <a:t>•  Instant particle counts from any surface, no lab wait time</a:t>
            </a:r>
          </a:p>
          <a:p>
            <a:pPr>
              <a:spcAft>
                <a:spcPts val="1040"/>
              </a:spcAft>
              <a:defRPr sz="1300">
                <a:solidFill>
                  <a:srgbClr val="B4C8D7"/>
                </a:solidFill>
                <a:latin typeface="Raleway"/>
              </a:defRPr>
            </a:pPr>
            <a:r>
              <a:t>•  Find contamination sources by testing surfaces one by one</a:t>
            </a:r>
          </a:p>
          <a:p>
            <a:pPr>
              <a:spcAft>
                <a:spcPts val="1040"/>
              </a:spcAft>
              <a:defRPr sz="1300">
                <a:solidFill>
                  <a:srgbClr val="B4C8D7"/>
                </a:solidFill>
                <a:latin typeface="Raleway"/>
              </a:defRPr>
            </a:pPr>
            <a:r>
              <a:t>•  Set particle limits for incoming materials and reject dirty shipments</a:t>
            </a:r>
          </a:p>
        </p:txBody>
      </p:sp>
      <p:sp>
        <p:nvSpPr>
          <p:cNvPr id="8" name="Rectangle 7"/>
          <p:cNvSpPr/>
          <p:nvPr/>
        </p:nvSpPr>
        <p:spPr>
          <a:xfrm>
            <a:off x="4343400" y="1645919"/>
            <a:ext cx="3200400" cy="76200"/>
          </a:xfrm>
          <a:prstGeom prst="rect">
            <a:avLst/>
          </a:prstGeom>
          <a:solidFill>
            <a:srgbClr val="3EC2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343400" y="1783079"/>
            <a:ext cx="3200400" cy="365760"/>
          </a:xfrm>
          <a:prstGeom prst="rect">
            <a:avLst/>
          </a:prstGeom>
          <a:noFill/>
        </p:spPr>
        <p:txBody>
          <a:bodyPr wrap="square" anchor="t"/>
          <a:lstStyle/>
          <a:p>
            <a:pPr algn="l">
              <a:defRPr sz="2000" b="1">
                <a:solidFill>
                  <a:srgbClr val="3EC2FC"/>
                </a:solidFill>
                <a:latin typeface="Raleway"/>
              </a:defRPr>
            </a:pPr>
            <a:r>
              <a:t>MONITOR</a:t>
            </a:r>
          </a:p>
        </p:txBody>
      </p:sp>
      <p:sp>
        <p:nvSpPr>
          <p:cNvPr id="10" name="TextBox 9"/>
          <p:cNvSpPr txBox="1"/>
          <p:nvPr/>
        </p:nvSpPr>
        <p:spPr>
          <a:xfrm>
            <a:off x="4434840" y="2194560"/>
            <a:ext cx="3017520" cy="3200400"/>
          </a:xfrm>
          <a:prstGeom prst="rect">
            <a:avLst/>
          </a:prstGeom>
          <a:noFill/>
        </p:spPr>
        <p:txBody>
          <a:bodyPr wrap="square"/>
          <a:lstStyle/>
          <a:p>
            <a:pPr>
              <a:spcAft>
                <a:spcPts val="1040"/>
              </a:spcAft>
              <a:defRPr sz="1300">
                <a:solidFill>
                  <a:srgbClr val="B4C8D7"/>
                </a:solidFill>
                <a:latin typeface="Raleway"/>
              </a:defRPr>
            </a:pPr>
            <a:r>
              <a:t>•  Track surface cleanliness over time to catch problems early</a:t>
            </a:r>
          </a:p>
          <a:p>
            <a:pPr>
              <a:spcAft>
                <a:spcPts val="1040"/>
              </a:spcAft>
              <a:defRPr sz="1300">
                <a:solidFill>
                  <a:srgbClr val="B4C8D7"/>
                </a:solidFill>
                <a:latin typeface="Raleway"/>
              </a:defRPr>
            </a:pPr>
            <a:r>
              <a:t>•  Test against ISO 14644-9 (international cleanliness grading)</a:t>
            </a:r>
          </a:p>
          <a:p>
            <a:pPr>
              <a:spcAft>
                <a:spcPts val="1040"/>
              </a:spcAft>
              <a:defRPr sz="1300">
                <a:solidFill>
                  <a:srgbClr val="B4C8D7"/>
                </a:solidFill>
                <a:latin typeface="Raleway"/>
              </a:defRPr>
            </a:pPr>
            <a:r>
              <a:t>•  Export data to SPC systems for automated trend analysis</a:t>
            </a:r>
          </a:p>
        </p:txBody>
      </p:sp>
      <p:sp>
        <p:nvSpPr>
          <p:cNvPr id="11" name="Rectangle 10"/>
          <p:cNvSpPr/>
          <p:nvPr/>
        </p:nvSpPr>
        <p:spPr>
          <a:xfrm>
            <a:off x="7955280" y="1645919"/>
            <a:ext cx="3200400" cy="76200"/>
          </a:xfrm>
          <a:prstGeom prst="rect">
            <a:avLst/>
          </a:prstGeom>
          <a:solidFill>
            <a:srgbClr val="277CA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7955280" y="1783079"/>
            <a:ext cx="3200400" cy="365760"/>
          </a:xfrm>
          <a:prstGeom prst="rect">
            <a:avLst/>
          </a:prstGeom>
          <a:noFill/>
        </p:spPr>
        <p:txBody>
          <a:bodyPr wrap="square" anchor="t"/>
          <a:lstStyle/>
          <a:p>
            <a:pPr algn="l">
              <a:defRPr sz="2000" b="1">
                <a:solidFill>
                  <a:srgbClr val="277CA5"/>
                </a:solidFill>
                <a:latin typeface="Raleway"/>
              </a:defRPr>
            </a:pPr>
            <a:r>
              <a:t>COMPLY</a:t>
            </a:r>
          </a:p>
        </p:txBody>
      </p:sp>
      <p:sp>
        <p:nvSpPr>
          <p:cNvPr id="13" name="TextBox 12"/>
          <p:cNvSpPr txBox="1"/>
          <p:nvPr/>
        </p:nvSpPr>
        <p:spPr>
          <a:xfrm>
            <a:off x="8046720" y="2194560"/>
            <a:ext cx="3017520" cy="3200400"/>
          </a:xfrm>
          <a:prstGeom prst="rect">
            <a:avLst/>
          </a:prstGeom>
          <a:noFill/>
        </p:spPr>
        <p:txBody>
          <a:bodyPr wrap="square"/>
          <a:lstStyle/>
          <a:p>
            <a:pPr>
              <a:spcAft>
                <a:spcPts val="1040"/>
              </a:spcAft>
              <a:defRPr sz="1300">
                <a:solidFill>
                  <a:srgbClr val="B4C8D7"/>
                </a:solidFill>
                <a:latin typeface="Raleway"/>
              </a:defRPr>
            </a:pPr>
            <a:r>
              <a:t>•  BKM Mode saves test recipes so every operator measures the same way</a:t>
            </a:r>
          </a:p>
          <a:p>
            <a:pPr>
              <a:spcAft>
                <a:spcPts val="1040"/>
              </a:spcAft>
              <a:defRPr sz="1300">
                <a:solidFill>
                  <a:srgbClr val="B4C8D7"/>
                </a:solidFill>
                <a:latin typeface="Raleway"/>
              </a:defRPr>
            </a:pPr>
            <a:r>
              <a:t>•  Capture actual particles for lab analysis (Particle Analysis Module)</a:t>
            </a:r>
          </a:p>
          <a:p>
            <a:pPr>
              <a:spcAft>
                <a:spcPts val="1040"/>
              </a:spcAft>
              <a:defRPr sz="1300">
                <a:solidFill>
                  <a:srgbClr val="B4C8D7"/>
                </a:solidFill>
                <a:latin typeface="Raleway"/>
              </a:defRPr>
            </a:pPr>
            <a:r>
              <a:t>•  Meets 21 CFR Part 11 for pharma and medical device manufacturing</a:t>
            </a:r>
          </a:p>
        </p:txBody>
      </p:sp>
      <p:pic>
        <p:nvPicPr>
          <p:cNvPr id="14" name="Picture 13" descr="pentagon-logo-white.png"/>
          <p:cNvPicPr>
            <a:picLocks noChangeAspect="1"/>
          </p:cNvPicPr>
          <p:nvPr/>
        </p:nvPicPr>
        <p:blipFill>
          <a:blip r:embed="rId2"/>
          <a:stretch>
            <a:fillRect/>
          </a:stretch>
        </p:blipFill>
        <p:spPr>
          <a:xfrm>
            <a:off x="457200" y="6217920"/>
            <a:ext cx="2011680" cy="438912"/>
          </a:xfrm>
          <a:prstGeom prst="rect">
            <a:avLst/>
          </a:prstGeom>
        </p:spPr>
      </p:pic>
      <p:sp>
        <p:nvSpPr>
          <p:cNvPr id="15" name="TextBox 14"/>
          <p:cNvSpPr txBox="1"/>
          <p:nvPr/>
        </p:nvSpPr>
        <p:spPr>
          <a:xfrm>
            <a:off x="11277295" y="6291072"/>
            <a:ext cx="457200" cy="228600"/>
          </a:xfrm>
          <a:prstGeom prst="rect">
            <a:avLst/>
          </a:prstGeom>
          <a:noFill/>
        </p:spPr>
        <p:txBody>
          <a:bodyPr wrap="square" anchor="t"/>
          <a:lstStyle/>
          <a:p>
            <a:pPr algn="r">
              <a:defRPr sz="1000" b="0">
                <a:solidFill>
                  <a:srgbClr val="277CA5"/>
                </a:solidFill>
                <a:latin typeface="Raleway"/>
              </a:defRPr>
            </a:pPr>
            <a: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50F1C"/>
        </a:solidFill>
        <a:effectLst/>
      </p:bgPr>
    </p:bg>
    <p:spTree>
      <p:nvGrpSpPr>
        <p:cNvPr id="1" name=""/>
        <p:cNvGrpSpPr/>
        <p:nvPr/>
      </p:nvGrpSpPr>
      <p:grpSpPr/>
      <p:sp>
        <p:nvSpPr>
          <p:cNvPr id="2" name="TextBox 1"/>
          <p:cNvSpPr txBox="1"/>
          <p:nvPr/>
        </p:nvSpPr>
        <p:spPr>
          <a:xfrm>
            <a:off x="731520" y="411480"/>
            <a:ext cx="4572000" cy="274320"/>
          </a:xfrm>
          <a:prstGeom prst="rect">
            <a:avLst/>
          </a:prstGeom>
          <a:noFill/>
        </p:spPr>
        <p:txBody>
          <a:bodyPr wrap="square" anchor="t"/>
          <a:lstStyle/>
          <a:p>
            <a:pPr algn="l">
              <a:defRPr sz="1200" b="1">
                <a:solidFill>
                  <a:srgbClr val="3EC2FC"/>
                </a:solidFill>
                <a:latin typeface="Raleway"/>
              </a:defRPr>
            </a:pPr>
            <a:r>
              <a:t>READING THE DATA</a:t>
            </a:r>
          </a:p>
        </p:txBody>
      </p:sp>
      <p:sp>
        <p:nvSpPr>
          <p:cNvPr id="3" name="Rectangle 2"/>
          <p:cNvSpPr/>
          <p:nvPr/>
        </p:nvSpPr>
        <p:spPr>
          <a:xfrm>
            <a:off x="731520" y="758952"/>
            <a:ext cx="1097280" cy="38100"/>
          </a:xfrm>
          <a:prstGeom prst="rect">
            <a:avLst/>
          </a:prstGeom>
          <a:solidFill>
            <a:srgbClr val="3EC2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731520" y="868680"/>
            <a:ext cx="9144000" cy="548640"/>
          </a:xfrm>
          <a:prstGeom prst="rect">
            <a:avLst/>
          </a:prstGeom>
          <a:noFill/>
        </p:spPr>
        <p:txBody>
          <a:bodyPr wrap="square" anchor="t"/>
          <a:lstStyle/>
          <a:p>
            <a:pPr algn="l">
              <a:defRPr sz="2800" b="1">
                <a:solidFill>
                  <a:srgbClr val="FFFFFF"/>
                </a:solidFill>
                <a:latin typeface="Raleway"/>
              </a:defRPr>
            </a:pPr>
            <a:r>
              <a:t>How to Interpret QIII ST Results</a:t>
            </a:r>
          </a:p>
        </p:txBody>
      </p:sp>
      <p:sp>
        <p:nvSpPr>
          <p:cNvPr id="5" name="TextBox 4"/>
          <p:cNvSpPr txBox="1"/>
          <p:nvPr/>
        </p:nvSpPr>
        <p:spPr>
          <a:xfrm>
            <a:off x="731520" y="1463039"/>
            <a:ext cx="10058400" cy="457200"/>
          </a:xfrm>
          <a:prstGeom prst="rect">
            <a:avLst/>
          </a:prstGeom>
          <a:noFill/>
        </p:spPr>
        <p:txBody>
          <a:bodyPr wrap="square" anchor="t"/>
          <a:lstStyle/>
          <a:p>
            <a:pPr algn="l">
              <a:defRPr sz="1400" b="0">
                <a:solidFill>
                  <a:srgbClr val="B4C8D7"/>
                </a:solidFill>
                <a:latin typeface="Raleway"/>
              </a:defRPr>
            </a:pPr>
            <a:r>
              <a:t>The QIII ST produces a stacked bar chart showing particle counts by size for each surface tested. Here is how to read it.</a:t>
            </a:r>
          </a:p>
        </p:txBody>
      </p:sp>
      <p:sp>
        <p:nvSpPr>
          <p:cNvPr id="6" name="TextBox 5"/>
          <p:cNvSpPr txBox="1"/>
          <p:nvPr/>
        </p:nvSpPr>
        <p:spPr>
          <a:xfrm>
            <a:off x="731520" y="2011679"/>
            <a:ext cx="5303520" cy="320040"/>
          </a:xfrm>
          <a:prstGeom prst="rect">
            <a:avLst/>
          </a:prstGeom>
          <a:noFill/>
        </p:spPr>
        <p:txBody>
          <a:bodyPr wrap="square" anchor="t"/>
          <a:lstStyle/>
          <a:p>
            <a:pPr algn="l">
              <a:defRPr sz="1500" b="1">
                <a:solidFill>
                  <a:srgbClr val="FFFFFF"/>
                </a:solidFill>
                <a:latin typeface="Raleway"/>
              </a:defRPr>
            </a:pPr>
            <a:r>
              <a:t>THE CHART</a:t>
            </a:r>
          </a:p>
        </p:txBody>
      </p:sp>
      <p:sp>
        <p:nvSpPr>
          <p:cNvPr id="7" name="Rectangle 6"/>
          <p:cNvSpPr/>
          <p:nvPr/>
        </p:nvSpPr>
        <p:spPr>
          <a:xfrm>
            <a:off x="731520" y="2331720"/>
            <a:ext cx="731520" cy="38100"/>
          </a:xfrm>
          <a:prstGeom prst="rect">
            <a:avLst/>
          </a:prstGeom>
          <a:solidFill>
            <a:srgbClr val="3EC2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822960" y="2468879"/>
            <a:ext cx="5029200" cy="2011680"/>
          </a:xfrm>
          <a:prstGeom prst="rect">
            <a:avLst/>
          </a:prstGeom>
          <a:noFill/>
        </p:spPr>
        <p:txBody>
          <a:bodyPr wrap="square"/>
          <a:lstStyle/>
          <a:p>
            <a:pPr>
              <a:spcAft>
                <a:spcPts val="960"/>
              </a:spcAft>
              <a:defRPr sz="1200">
                <a:solidFill>
                  <a:srgbClr val="B4C8D7"/>
                </a:solidFill>
                <a:latin typeface="Raleway"/>
              </a:defRPr>
            </a:pPr>
            <a:r>
              <a:t>X-Axis (horizontal): Each bar group is a different surface that was tested (Part 1, Part 2, etc.)</a:t>
            </a:r>
          </a:p>
          <a:p>
            <a:pPr>
              <a:spcAft>
                <a:spcPts val="960"/>
              </a:spcAft>
              <a:defRPr sz="1200">
                <a:solidFill>
                  <a:srgbClr val="B4C8D7"/>
                </a:solidFill>
                <a:latin typeface="Raleway"/>
              </a:defRPr>
            </a:pPr>
            <a:r>
              <a:t>Y-Axis (vertical): Bar height = total particle count. Taller bars mean more particles.</a:t>
            </a:r>
          </a:p>
          <a:p>
            <a:pPr>
              <a:spcAft>
                <a:spcPts val="960"/>
              </a:spcAft>
              <a:defRPr sz="1200">
                <a:solidFill>
                  <a:srgbClr val="B4C8D7"/>
                </a:solidFill>
                <a:latin typeface="Raleway"/>
              </a:defRPr>
            </a:pPr>
            <a:r>
              <a:t>Colors (stacked): Each color is a particle size channel. Segments show what fraction comes from each size.</a:t>
            </a:r>
          </a:p>
        </p:txBody>
      </p:sp>
      <p:sp>
        <p:nvSpPr>
          <p:cNvPr id="9" name="TextBox 8"/>
          <p:cNvSpPr txBox="1"/>
          <p:nvPr/>
        </p:nvSpPr>
        <p:spPr>
          <a:xfrm>
            <a:off x="6400800" y="2011679"/>
            <a:ext cx="5303520" cy="320040"/>
          </a:xfrm>
          <a:prstGeom prst="rect">
            <a:avLst/>
          </a:prstGeom>
          <a:noFill/>
        </p:spPr>
        <p:txBody>
          <a:bodyPr wrap="square" anchor="t"/>
          <a:lstStyle/>
          <a:p>
            <a:pPr algn="l">
              <a:defRPr sz="1500" b="1">
                <a:solidFill>
                  <a:srgbClr val="FFFFFF"/>
                </a:solidFill>
                <a:latin typeface="Raleway"/>
              </a:defRPr>
            </a:pPr>
            <a:r>
              <a:t>WHAT TO LOOK FOR</a:t>
            </a:r>
          </a:p>
        </p:txBody>
      </p:sp>
      <p:sp>
        <p:nvSpPr>
          <p:cNvPr id="10" name="Rectangle 9"/>
          <p:cNvSpPr/>
          <p:nvPr/>
        </p:nvSpPr>
        <p:spPr>
          <a:xfrm>
            <a:off x="6400800" y="2331720"/>
            <a:ext cx="731520" cy="38100"/>
          </a:xfrm>
          <a:prstGeom prst="rect">
            <a:avLst/>
          </a:prstGeom>
          <a:solidFill>
            <a:srgbClr val="3EC2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492240" y="2468879"/>
            <a:ext cx="5029200" cy="2011680"/>
          </a:xfrm>
          <a:prstGeom prst="rect">
            <a:avLst/>
          </a:prstGeom>
          <a:noFill/>
        </p:spPr>
        <p:txBody>
          <a:bodyPr wrap="square"/>
          <a:lstStyle/>
          <a:p>
            <a:pPr>
              <a:spcAft>
                <a:spcPts val="960"/>
              </a:spcAft>
              <a:defRPr sz="1200">
                <a:solidFill>
                  <a:srgbClr val="B4C8D7"/>
                </a:solidFill>
                <a:latin typeface="Raleway"/>
              </a:defRPr>
            </a:pPr>
            <a:r>
              <a:t>Bars getting taller over time? Your cleaning process may be degrading.</a:t>
            </a:r>
          </a:p>
          <a:p>
            <a:pPr>
              <a:spcAft>
                <a:spcPts val="960"/>
              </a:spcAft>
              <a:defRPr sz="1200">
                <a:solidFill>
                  <a:srgbClr val="B4C8D7"/>
                </a:solidFill>
                <a:latin typeface="Raleway"/>
              </a:defRPr>
            </a:pPr>
            <a:r>
              <a:t>One surface consistently worse? That location has a contamination source nearby.</a:t>
            </a:r>
          </a:p>
          <a:p>
            <a:pPr>
              <a:spcAft>
                <a:spcPts val="960"/>
              </a:spcAft>
              <a:defRPr sz="1200">
                <a:solidFill>
                  <a:srgbClr val="B4C8D7"/>
                </a:solidFill>
                <a:latin typeface="Raleway"/>
              </a:defRPr>
            </a:pPr>
            <a:r>
              <a:t>Mostly large particles (3.0+µm)? Look for mechanical wear or debris.</a:t>
            </a:r>
          </a:p>
          <a:p>
            <a:pPr>
              <a:spcAft>
                <a:spcPts val="960"/>
              </a:spcAft>
              <a:defRPr sz="1200">
                <a:solidFill>
                  <a:srgbClr val="B4C8D7"/>
                </a:solidFill>
                <a:latin typeface="Raleway"/>
              </a:defRPr>
            </a:pPr>
            <a:r>
              <a:t>Mostly small particles (0.1µm)? Consider airborne contamination or residue.</a:t>
            </a:r>
          </a:p>
        </p:txBody>
      </p:sp>
      <p:sp>
        <p:nvSpPr>
          <p:cNvPr id="12" name="Rectangle 11"/>
          <p:cNvSpPr/>
          <p:nvPr/>
        </p:nvSpPr>
        <p:spPr>
          <a:xfrm>
            <a:off x="6126480" y="2011679"/>
            <a:ext cx="12700" cy="2743200"/>
          </a:xfrm>
          <a:prstGeom prst="rect">
            <a:avLst/>
          </a:prstGeom>
          <a:solidFill>
            <a:srgbClr val="277CA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ounded Rectangle 12"/>
          <p:cNvSpPr/>
          <p:nvPr/>
        </p:nvSpPr>
        <p:spPr>
          <a:xfrm>
            <a:off x="731520" y="4937760"/>
            <a:ext cx="10698480" cy="548640"/>
          </a:xfrm>
          <a:prstGeom prst="roundRect">
            <a:avLst/>
          </a:prstGeom>
          <a:solidFill>
            <a:srgbClr val="0C2032"/>
          </a:solidFill>
          <a:ln w="12700">
            <a:solidFill>
              <a:srgbClr val="3EC2FC"/>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1005840" y="5029200"/>
            <a:ext cx="457200" cy="320040"/>
          </a:xfrm>
          <a:prstGeom prst="rect">
            <a:avLst/>
          </a:prstGeom>
          <a:noFill/>
        </p:spPr>
        <p:txBody>
          <a:bodyPr wrap="square" anchor="t"/>
          <a:lstStyle/>
          <a:p>
            <a:pPr algn="l">
              <a:defRPr sz="1200" b="1">
                <a:solidFill>
                  <a:srgbClr val="3EC2FC"/>
                </a:solidFill>
                <a:latin typeface="Raleway"/>
              </a:defRPr>
            </a:pPr>
            <a:r>
              <a:t>TIP</a:t>
            </a:r>
          </a:p>
        </p:txBody>
      </p:sp>
      <p:sp>
        <p:nvSpPr>
          <p:cNvPr id="15" name="TextBox 14"/>
          <p:cNvSpPr txBox="1"/>
          <p:nvPr/>
        </p:nvSpPr>
        <p:spPr>
          <a:xfrm>
            <a:off x="1463040" y="5029200"/>
            <a:ext cx="9601200" cy="365760"/>
          </a:xfrm>
          <a:prstGeom prst="rect">
            <a:avLst/>
          </a:prstGeom>
          <a:noFill/>
        </p:spPr>
        <p:txBody>
          <a:bodyPr wrap="square" anchor="t"/>
          <a:lstStyle/>
          <a:p>
            <a:pPr algn="l">
              <a:defRPr sz="1200" b="0">
                <a:solidFill>
                  <a:srgbClr val="B4C8D7"/>
                </a:solidFill>
                <a:latin typeface="Raleway"/>
              </a:defRPr>
            </a:pPr>
            <a:r>
              <a:t>The next slide shows real sample data. Try reading it before the caption. Which part is cleanest? What size particles dominate?</a:t>
            </a:r>
          </a:p>
        </p:txBody>
      </p:sp>
      <p:pic>
        <p:nvPicPr>
          <p:cNvPr id="16" name="Picture 15" descr="pentagon-logo-white.png"/>
          <p:cNvPicPr>
            <a:picLocks noChangeAspect="1"/>
          </p:cNvPicPr>
          <p:nvPr/>
        </p:nvPicPr>
        <p:blipFill>
          <a:blip r:embed="rId2"/>
          <a:stretch>
            <a:fillRect/>
          </a:stretch>
        </p:blipFill>
        <p:spPr>
          <a:xfrm>
            <a:off x="457200" y="6217920"/>
            <a:ext cx="2011680" cy="438912"/>
          </a:xfrm>
          <a:prstGeom prst="rect">
            <a:avLst/>
          </a:prstGeom>
        </p:spPr>
      </p:pic>
      <p:sp>
        <p:nvSpPr>
          <p:cNvPr id="17" name="TextBox 16"/>
          <p:cNvSpPr txBox="1"/>
          <p:nvPr/>
        </p:nvSpPr>
        <p:spPr>
          <a:xfrm>
            <a:off x="11277295" y="6291072"/>
            <a:ext cx="457200" cy="228600"/>
          </a:xfrm>
          <a:prstGeom prst="rect">
            <a:avLst/>
          </a:prstGeom>
          <a:noFill/>
        </p:spPr>
        <p:txBody>
          <a:bodyPr wrap="square" anchor="t"/>
          <a:lstStyle/>
          <a:p>
            <a:pPr algn="r">
              <a:defRPr sz="1000" b="0">
                <a:solidFill>
                  <a:srgbClr val="277CA5"/>
                </a:solidFill>
                <a:latin typeface="Raleway"/>
              </a:defRPr>
            </a:pPr>
            <a: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50F1C"/>
        </a:solidFill>
        <a:effectLst/>
      </p:bgPr>
    </p:bg>
    <p:spTree>
      <p:nvGrpSpPr>
        <p:cNvPr id="1" name=""/>
        <p:cNvGrpSpPr/>
        <p:nvPr/>
      </p:nvGrpSpPr>
      <p:grpSpPr/>
      <p:sp>
        <p:nvSpPr>
          <p:cNvPr id="2" name="TextBox 1"/>
          <p:cNvSpPr txBox="1"/>
          <p:nvPr/>
        </p:nvSpPr>
        <p:spPr>
          <a:xfrm>
            <a:off x="731520" y="411480"/>
            <a:ext cx="4572000" cy="274320"/>
          </a:xfrm>
          <a:prstGeom prst="rect">
            <a:avLst/>
          </a:prstGeom>
          <a:noFill/>
        </p:spPr>
        <p:txBody>
          <a:bodyPr wrap="square" anchor="t"/>
          <a:lstStyle/>
          <a:p>
            <a:pPr algn="l">
              <a:defRPr sz="1200" b="1">
                <a:solidFill>
                  <a:srgbClr val="3EC2FC"/>
                </a:solidFill>
                <a:latin typeface="Raleway"/>
              </a:defRPr>
            </a:pPr>
            <a:r>
              <a:t>SAMPLE DATA</a:t>
            </a:r>
          </a:p>
        </p:txBody>
      </p:sp>
      <p:sp>
        <p:nvSpPr>
          <p:cNvPr id="3" name="Rectangle 2"/>
          <p:cNvSpPr/>
          <p:nvPr/>
        </p:nvSpPr>
        <p:spPr>
          <a:xfrm>
            <a:off x="731520" y="758952"/>
            <a:ext cx="1097280" cy="38100"/>
          </a:xfrm>
          <a:prstGeom prst="rect">
            <a:avLst/>
          </a:prstGeom>
          <a:solidFill>
            <a:srgbClr val="3EC2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731520" y="868680"/>
            <a:ext cx="9144000" cy="548640"/>
          </a:xfrm>
          <a:prstGeom prst="rect">
            <a:avLst/>
          </a:prstGeom>
          <a:noFill/>
        </p:spPr>
        <p:txBody>
          <a:bodyPr wrap="square" anchor="t"/>
          <a:lstStyle/>
          <a:p>
            <a:pPr algn="l">
              <a:defRPr sz="2800" b="1">
                <a:solidFill>
                  <a:srgbClr val="FFFFFF"/>
                </a:solidFill>
                <a:latin typeface="Raleway"/>
              </a:defRPr>
            </a:pPr>
            <a:r>
              <a:t>Surface Particle Measurements</a:t>
            </a:r>
          </a:p>
        </p:txBody>
      </p:sp>
      <p:sp>
        <p:nvSpPr>
          <p:cNvPr id="5" name="TextBox 4"/>
          <p:cNvSpPr txBox="1"/>
          <p:nvPr/>
        </p:nvSpPr>
        <p:spPr>
          <a:xfrm>
            <a:off x="731520" y="1463039"/>
            <a:ext cx="7315200" cy="457200"/>
          </a:xfrm>
          <a:prstGeom prst="rect">
            <a:avLst/>
          </a:prstGeom>
          <a:noFill/>
        </p:spPr>
        <p:txBody>
          <a:bodyPr wrap="square" anchor="t"/>
          <a:lstStyle/>
          <a:p>
            <a:pPr algn="l">
              <a:defRPr sz="1300" b="0">
                <a:solidFill>
                  <a:srgbClr val="B4C8D7"/>
                </a:solidFill>
                <a:latin typeface="Raleway"/>
              </a:defRPr>
            </a:pPr>
            <a:r>
              <a:t>Test conditions: 1/2" probe, 6-second test, static mode, differentiated by size channel. Four parts measured.</a:t>
            </a:r>
          </a:p>
        </p:txBody>
      </p:sp>
      <p:pic>
        <p:nvPicPr>
          <p:cNvPr id="6" name="Picture 5" descr="page1_img3.jpeg"/>
          <p:cNvPicPr>
            <a:picLocks noChangeAspect="1"/>
          </p:cNvPicPr>
          <p:nvPr/>
        </p:nvPicPr>
        <p:blipFill>
          <a:blip r:embed="rId2"/>
          <a:stretch>
            <a:fillRect/>
          </a:stretch>
        </p:blipFill>
        <p:spPr>
          <a:xfrm>
            <a:off x="2011680" y="2011679"/>
            <a:ext cx="8046720" cy="3931920"/>
          </a:xfrm>
          <a:prstGeom prst="rect">
            <a:avLst/>
          </a:prstGeom>
        </p:spPr>
      </p:pic>
      <p:pic>
        <p:nvPicPr>
          <p:cNvPr id="7" name="Picture 6" descr="pentagon-logo-white.png"/>
          <p:cNvPicPr>
            <a:picLocks noChangeAspect="1"/>
          </p:cNvPicPr>
          <p:nvPr/>
        </p:nvPicPr>
        <p:blipFill>
          <a:blip r:embed="rId3"/>
          <a:stretch>
            <a:fillRect/>
          </a:stretch>
        </p:blipFill>
        <p:spPr>
          <a:xfrm>
            <a:off x="457200" y="6217920"/>
            <a:ext cx="2011680" cy="438912"/>
          </a:xfrm>
          <a:prstGeom prst="rect">
            <a:avLst/>
          </a:prstGeom>
        </p:spPr>
      </p:pic>
      <p:sp>
        <p:nvSpPr>
          <p:cNvPr id="8" name="TextBox 7"/>
          <p:cNvSpPr txBox="1"/>
          <p:nvPr/>
        </p:nvSpPr>
        <p:spPr>
          <a:xfrm>
            <a:off x="11277295" y="6291072"/>
            <a:ext cx="457200" cy="228600"/>
          </a:xfrm>
          <a:prstGeom prst="rect">
            <a:avLst/>
          </a:prstGeom>
          <a:noFill/>
        </p:spPr>
        <p:txBody>
          <a:bodyPr wrap="square" anchor="t"/>
          <a:lstStyle/>
          <a:p>
            <a:pPr algn="r">
              <a:defRPr sz="1000" b="0">
                <a:solidFill>
                  <a:srgbClr val="277CA5"/>
                </a:solidFill>
                <a:latin typeface="Raleway"/>
              </a:defRPr>
            </a:pPr>
            <a: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50F1C"/>
        </a:solidFill>
        <a:effectLst/>
      </p:bgPr>
    </p:bg>
    <p:spTree>
      <p:nvGrpSpPr>
        <p:cNvPr id="1" name=""/>
        <p:cNvGrpSpPr/>
        <p:nvPr/>
      </p:nvGrpSpPr>
      <p:grpSpPr/>
      <p:sp>
        <p:nvSpPr>
          <p:cNvPr id="2" name="TextBox 1"/>
          <p:cNvSpPr txBox="1"/>
          <p:nvPr/>
        </p:nvSpPr>
        <p:spPr>
          <a:xfrm>
            <a:off x="731520" y="411480"/>
            <a:ext cx="4572000" cy="274320"/>
          </a:xfrm>
          <a:prstGeom prst="rect">
            <a:avLst/>
          </a:prstGeom>
          <a:noFill/>
        </p:spPr>
        <p:txBody>
          <a:bodyPr wrap="square" anchor="t"/>
          <a:lstStyle/>
          <a:p>
            <a:pPr algn="l">
              <a:defRPr sz="1200" b="1">
                <a:solidFill>
                  <a:srgbClr val="3EC2FC"/>
                </a:solidFill>
                <a:latin typeface="Raleway"/>
              </a:defRPr>
            </a:pPr>
            <a:r>
              <a:t>TECHNICAL SPECS</a:t>
            </a:r>
          </a:p>
        </p:txBody>
      </p:sp>
      <p:sp>
        <p:nvSpPr>
          <p:cNvPr id="3" name="Rectangle 2"/>
          <p:cNvSpPr/>
          <p:nvPr/>
        </p:nvSpPr>
        <p:spPr>
          <a:xfrm>
            <a:off x="731520" y="758952"/>
            <a:ext cx="1097280" cy="38100"/>
          </a:xfrm>
          <a:prstGeom prst="rect">
            <a:avLst/>
          </a:prstGeom>
          <a:solidFill>
            <a:srgbClr val="3EC2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731520" y="868680"/>
            <a:ext cx="9144000" cy="548640"/>
          </a:xfrm>
          <a:prstGeom prst="rect">
            <a:avLst/>
          </a:prstGeom>
          <a:noFill/>
        </p:spPr>
        <p:txBody>
          <a:bodyPr wrap="square" anchor="t"/>
          <a:lstStyle/>
          <a:p>
            <a:pPr algn="l">
              <a:defRPr sz="2800" b="1">
                <a:solidFill>
                  <a:srgbClr val="FFFFFF"/>
                </a:solidFill>
                <a:latin typeface="Raleway"/>
              </a:defRPr>
            </a:pPr>
            <a:r>
              <a:t>QIII ST at a Glance</a:t>
            </a:r>
          </a:p>
        </p:txBody>
      </p:sp>
      <p:sp>
        <p:nvSpPr>
          <p:cNvPr id="5" name="TextBox 4"/>
          <p:cNvSpPr txBox="1"/>
          <p:nvPr/>
        </p:nvSpPr>
        <p:spPr>
          <a:xfrm>
            <a:off x="914400" y="1463039"/>
            <a:ext cx="2011680" cy="228600"/>
          </a:xfrm>
          <a:prstGeom prst="rect">
            <a:avLst/>
          </a:prstGeom>
          <a:noFill/>
        </p:spPr>
        <p:txBody>
          <a:bodyPr wrap="square" anchor="t"/>
          <a:lstStyle/>
          <a:p>
            <a:pPr algn="l">
              <a:defRPr sz="1100" b="1">
                <a:solidFill>
                  <a:srgbClr val="277CA5"/>
                </a:solidFill>
                <a:latin typeface="Raleway"/>
              </a:defRPr>
            </a:pPr>
            <a:r>
              <a:t>SPEC</a:t>
            </a:r>
          </a:p>
        </p:txBody>
      </p:sp>
      <p:sp>
        <p:nvSpPr>
          <p:cNvPr id="6" name="TextBox 5"/>
          <p:cNvSpPr txBox="1"/>
          <p:nvPr/>
        </p:nvSpPr>
        <p:spPr>
          <a:xfrm>
            <a:off x="3200400" y="1463039"/>
            <a:ext cx="3200400" cy="228600"/>
          </a:xfrm>
          <a:prstGeom prst="rect">
            <a:avLst/>
          </a:prstGeom>
          <a:noFill/>
        </p:spPr>
        <p:txBody>
          <a:bodyPr wrap="square" anchor="t"/>
          <a:lstStyle/>
          <a:p>
            <a:pPr algn="l">
              <a:defRPr sz="1100" b="1">
                <a:solidFill>
                  <a:srgbClr val="277CA5"/>
                </a:solidFill>
                <a:latin typeface="Raleway"/>
              </a:defRPr>
            </a:pPr>
            <a:r>
              <a:t>VALUE</a:t>
            </a:r>
          </a:p>
        </p:txBody>
      </p:sp>
      <p:sp>
        <p:nvSpPr>
          <p:cNvPr id="7" name="TextBox 6"/>
          <p:cNvSpPr txBox="1"/>
          <p:nvPr/>
        </p:nvSpPr>
        <p:spPr>
          <a:xfrm>
            <a:off x="6675120" y="1463039"/>
            <a:ext cx="4754880" cy="228600"/>
          </a:xfrm>
          <a:prstGeom prst="rect">
            <a:avLst/>
          </a:prstGeom>
          <a:noFill/>
        </p:spPr>
        <p:txBody>
          <a:bodyPr wrap="square" anchor="t"/>
          <a:lstStyle/>
          <a:p>
            <a:pPr algn="l">
              <a:defRPr sz="1100" b="1">
                <a:solidFill>
                  <a:srgbClr val="277CA5"/>
                </a:solidFill>
                <a:latin typeface="Raleway"/>
              </a:defRPr>
            </a:pPr>
            <a:r>
              <a:t>PLAIN LANGUAGE</a:t>
            </a:r>
          </a:p>
        </p:txBody>
      </p:sp>
      <p:sp>
        <p:nvSpPr>
          <p:cNvPr id="8" name="Rectangle 7"/>
          <p:cNvSpPr/>
          <p:nvPr/>
        </p:nvSpPr>
        <p:spPr>
          <a:xfrm>
            <a:off x="731520" y="1719072"/>
            <a:ext cx="10698480" cy="12700"/>
          </a:xfrm>
          <a:prstGeom prst="rect">
            <a:avLst/>
          </a:prstGeom>
          <a:solidFill>
            <a:srgbClr val="3EC2F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731520" y="1783079"/>
            <a:ext cx="10698480" cy="365760"/>
          </a:xfrm>
          <a:prstGeom prst="rect">
            <a:avLst/>
          </a:prstGeom>
          <a:solidFill>
            <a:srgbClr val="0C20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914400" y="1819655"/>
            <a:ext cx="2103120" cy="274320"/>
          </a:xfrm>
          <a:prstGeom prst="rect">
            <a:avLst/>
          </a:prstGeom>
          <a:noFill/>
        </p:spPr>
        <p:txBody>
          <a:bodyPr wrap="square" anchor="t"/>
          <a:lstStyle/>
          <a:p>
            <a:pPr algn="l">
              <a:defRPr sz="1200" b="1">
                <a:solidFill>
                  <a:srgbClr val="3EC2FC"/>
                </a:solidFill>
                <a:latin typeface="Raleway"/>
              </a:defRPr>
            </a:pPr>
            <a:r>
              <a:t>Particle Range</a:t>
            </a:r>
          </a:p>
        </p:txBody>
      </p:sp>
      <p:sp>
        <p:nvSpPr>
          <p:cNvPr id="11" name="TextBox 10"/>
          <p:cNvSpPr txBox="1"/>
          <p:nvPr/>
        </p:nvSpPr>
        <p:spPr>
          <a:xfrm>
            <a:off x="3200400" y="1819655"/>
            <a:ext cx="3291840" cy="274320"/>
          </a:xfrm>
          <a:prstGeom prst="rect">
            <a:avLst/>
          </a:prstGeom>
          <a:noFill/>
        </p:spPr>
        <p:txBody>
          <a:bodyPr wrap="square" anchor="t"/>
          <a:lstStyle/>
          <a:p>
            <a:pPr algn="l">
              <a:defRPr sz="1200" b="0">
                <a:solidFill>
                  <a:srgbClr val="FFFFFF"/>
                </a:solidFill>
                <a:latin typeface="Raleway"/>
              </a:defRPr>
            </a:pPr>
            <a:r>
              <a:t>0.1µm – 5µm</a:t>
            </a:r>
          </a:p>
        </p:txBody>
      </p:sp>
      <p:sp>
        <p:nvSpPr>
          <p:cNvPr id="12" name="TextBox 11"/>
          <p:cNvSpPr txBox="1"/>
          <p:nvPr/>
        </p:nvSpPr>
        <p:spPr>
          <a:xfrm>
            <a:off x="6675120" y="1819655"/>
            <a:ext cx="4754880" cy="274320"/>
          </a:xfrm>
          <a:prstGeom prst="rect">
            <a:avLst/>
          </a:prstGeom>
          <a:noFill/>
        </p:spPr>
        <p:txBody>
          <a:bodyPr wrap="square" anchor="t"/>
          <a:lstStyle/>
          <a:p>
            <a:pPr algn="l">
              <a:defRPr sz="1200" b="0">
                <a:solidFill>
                  <a:srgbClr val="B4C8D7"/>
                </a:solidFill>
                <a:latin typeface="Raleway"/>
              </a:defRPr>
            </a:pPr>
            <a:r>
              <a:t>100 nanometers to 5 microns</a:t>
            </a:r>
          </a:p>
        </p:txBody>
      </p:sp>
      <p:sp>
        <p:nvSpPr>
          <p:cNvPr id="13" name="TextBox 12"/>
          <p:cNvSpPr txBox="1"/>
          <p:nvPr/>
        </p:nvSpPr>
        <p:spPr>
          <a:xfrm>
            <a:off x="914400" y="2185415"/>
            <a:ext cx="2103120" cy="274320"/>
          </a:xfrm>
          <a:prstGeom prst="rect">
            <a:avLst/>
          </a:prstGeom>
          <a:noFill/>
        </p:spPr>
        <p:txBody>
          <a:bodyPr wrap="square" anchor="t"/>
          <a:lstStyle/>
          <a:p>
            <a:pPr algn="l">
              <a:defRPr sz="1200" b="1">
                <a:solidFill>
                  <a:srgbClr val="3EC2FC"/>
                </a:solidFill>
                <a:latin typeface="Raleway"/>
              </a:defRPr>
            </a:pPr>
            <a:r>
              <a:t>Channels</a:t>
            </a:r>
          </a:p>
        </p:txBody>
      </p:sp>
      <p:sp>
        <p:nvSpPr>
          <p:cNvPr id="14" name="TextBox 13"/>
          <p:cNvSpPr txBox="1"/>
          <p:nvPr/>
        </p:nvSpPr>
        <p:spPr>
          <a:xfrm>
            <a:off x="3200400" y="2185415"/>
            <a:ext cx="3291840" cy="274320"/>
          </a:xfrm>
          <a:prstGeom prst="rect">
            <a:avLst/>
          </a:prstGeom>
          <a:noFill/>
        </p:spPr>
        <p:txBody>
          <a:bodyPr wrap="square" anchor="t"/>
          <a:lstStyle/>
          <a:p>
            <a:pPr algn="l">
              <a:defRPr sz="1200" b="0">
                <a:solidFill>
                  <a:srgbClr val="FFFFFF"/>
                </a:solidFill>
                <a:latin typeface="Raleway"/>
              </a:defRPr>
            </a:pPr>
            <a:r>
              <a:t>0.1, 0.2, 0.3, 1.0, 3.0, 5.0µm</a:t>
            </a:r>
          </a:p>
        </p:txBody>
      </p:sp>
      <p:sp>
        <p:nvSpPr>
          <p:cNvPr id="15" name="TextBox 14"/>
          <p:cNvSpPr txBox="1"/>
          <p:nvPr/>
        </p:nvSpPr>
        <p:spPr>
          <a:xfrm>
            <a:off x="6675120" y="2185415"/>
            <a:ext cx="4754880" cy="274320"/>
          </a:xfrm>
          <a:prstGeom prst="rect">
            <a:avLst/>
          </a:prstGeom>
          <a:noFill/>
        </p:spPr>
        <p:txBody>
          <a:bodyPr wrap="square" anchor="t"/>
          <a:lstStyle/>
          <a:p>
            <a:pPr algn="l">
              <a:defRPr sz="1200" b="0">
                <a:solidFill>
                  <a:srgbClr val="B4C8D7"/>
                </a:solidFill>
                <a:latin typeface="Raleway"/>
              </a:defRPr>
            </a:pPr>
            <a:r>
              <a:t>6 size bins for sorting particles</a:t>
            </a:r>
          </a:p>
        </p:txBody>
      </p:sp>
      <p:sp>
        <p:nvSpPr>
          <p:cNvPr id="16" name="Rectangle 15"/>
          <p:cNvSpPr/>
          <p:nvPr/>
        </p:nvSpPr>
        <p:spPr>
          <a:xfrm>
            <a:off x="731520" y="2514600"/>
            <a:ext cx="10698480" cy="365760"/>
          </a:xfrm>
          <a:prstGeom prst="rect">
            <a:avLst/>
          </a:prstGeom>
          <a:solidFill>
            <a:srgbClr val="0C20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914400" y="2551176"/>
            <a:ext cx="2103120" cy="274320"/>
          </a:xfrm>
          <a:prstGeom prst="rect">
            <a:avLst/>
          </a:prstGeom>
          <a:noFill/>
        </p:spPr>
        <p:txBody>
          <a:bodyPr wrap="square" anchor="t"/>
          <a:lstStyle/>
          <a:p>
            <a:pPr algn="l">
              <a:defRPr sz="1200" b="1">
                <a:solidFill>
                  <a:srgbClr val="3EC2FC"/>
                </a:solidFill>
                <a:latin typeface="Raleway"/>
              </a:defRPr>
            </a:pPr>
            <a:r>
              <a:t>Sensor</a:t>
            </a:r>
          </a:p>
        </p:txBody>
      </p:sp>
      <p:sp>
        <p:nvSpPr>
          <p:cNvPr id="18" name="TextBox 17"/>
          <p:cNvSpPr txBox="1"/>
          <p:nvPr/>
        </p:nvSpPr>
        <p:spPr>
          <a:xfrm>
            <a:off x="3200400" y="2551176"/>
            <a:ext cx="3291840" cy="274320"/>
          </a:xfrm>
          <a:prstGeom prst="rect">
            <a:avLst/>
          </a:prstGeom>
          <a:noFill/>
        </p:spPr>
        <p:txBody>
          <a:bodyPr wrap="square" anchor="t"/>
          <a:lstStyle/>
          <a:p>
            <a:pPr algn="l">
              <a:defRPr sz="1200" b="0">
                <a:solidFill>
                  <a:srgbClr val="FFFFFF"/>
                </a:solidFill>
                <a:latin typeface="Raleway"/>
              </a:defRPr>
            </a:pPr>
            <a:r>
              <a:t>Laser Diode</a:t>
            </a:r>
          </a:p>
        </p:txBody>
      </p:sp>
      <p:sp>
        <p:nvSpPr>
          <p:cNvPr id="19" name="TextBox 18"/>
          <p:cNvSpPr txBox="1"/>
          <p:nvPr/>
        </p:nvSpPr>
        <p:spPr>
          <a:xfrm>
            <a:off x="6675120" y="2551176"/>
            <a:ext cx="4754880" cy="274320"/>
          </a:xfrm>
          <a:prstGeom prst="rect">
            <a:avLst/>
          </a:prstGeom>
          <a:noFill/>
        </p:spPr>
        <p:txBody>
          <a:bodyPr wrap="square" anchor="t"/>
          <a:lstStyle/>
          <a:p>
            <a:pPr algn="l">
              <a:defRPr sz="1200" b="0">
                <a:solidFill>
                  <a:srgbClr val="B4C8D7"/>
                </a:solidFill>
                <a:latin typeface="Raleway"/>
              </a:defRPr>
            </a:pPr>
            <a:r>
              <a:t>Light-scattering particle counter</a:t>
            </a:r>
          </a:p>
        </p:txBody>
      </p:sp>
      <p:sp>
        <p:nvSpPr>
          <p:cNvPr id="20" name="TextBox 19"/>
          <p:cNvSpPr txBox="1"/>
          <p:nvPr/>
        </p:nvSpPr>
        <p:spPr>
          <a:xfrm>
            <a:off x="914400" y="2916936"/>
            <a:ext cx="2103120" cy="274320"/>
          </a:xfrm>
          <a:prstGeom prst="rect">
            <a:avLst/>
          </a:prstGeom>
          <a:noFill/>
        </p:spPr>
        <p:txBody>
          <a:bodyPr wrap="square" anchor="t"/>
          <a:lstStyle/>
          <a:p>
            <a:pPr algn="l">
              <a:defRPr sz="1200" b="1">
                <a:solidFill>
                  <a:srgbClr val="3EC2FC"/>
                </a:solidFill>
                <a:latin typeface="Raleway"/>
              </a:defRPr>
            </a:pPr>
            <a:r>
              <a:t>Size &amp; Weight</a:t>
            </a:r>
          </a:p>
        </p:txBody>
      </p:sp>
      <p:sp>
        <p:nvSpPr>
          <p:cNvPr id="21" name="TextBox 20"/>
          <p:cNvSpPr txBox="1"/>
          <p:nvPr/>
        </p:nvSpPr>
        <p:spPr>
          <a:xfrm>
            <a:off x="3200400" y="2916936"/>
            <a:ext cx="3291840" cy="274320"/>
          </a:xfrm>
          <a:prstGeom prst="rect">
            <a:avLst/>
          </a:prstGeom>
          <a:noFill/>
        </p:spPr>
        <p:txBody>
          <a:bodyPr wrap="square" anchor="t"/>
          <a:lstStyle/>
          <a:p>
            <a:pPr algn="l">
              <a:defRPr sz="1200" b="0">
                <a:solidFill>
                  <a:srgbClr val="FFFFFF"/>
                </a:solidFill>
                <a:latin typeface="Raleway"/>
              </a:defRPr>
            </a:pPr>
            <a:r>
              <a:t>12" W x 12" D x 9" H, 26.5 lbs</a:t>
            </a:r>
          </a:p>
        </p:txBody>
      </p:sp>
      <p:sp>
        <p:nvSpPr>
          <p:cNvPr id="22" name="TextBox 21"/>
          <p:cNvSpPr txBox="1"/>
          <p:nvPr/>
        </p:nvSpPr>
        <p:spPr>
          <a:xfrm>
            <a:off x="6675120" y="2916936"/>
            <a:ext cx="4754880" cy="274320"/>
          </a:xfrm>
          <a:prstGeom prst="rect">
            <a:avLst/>
          </a:prstGeom>
          <a:noFill/>
        </p:spPr>
        <p:txBody>
          <a:bodyPr wrap="square" anchor="t"/>
          <a:lstStyle/>
          <a:p>
            <a:pPr algn="l">
              <a:defRPr sz="1200" b="0">
                <a:solidFill>
                  <a:srgbClr val="B4C8D7"/>
                </a:solidFill>
                <a:latin typeface="Raleway"/>
              </a:defRPr>
            </a:pPr>
            <a:r>
              <a:t>Portable, fits on a cart</a:t>
            </a:r>
          </a:p>
        </p:txBody>
      </p:sp>
      <p:sp>
        <p:nvSpPr>
          <p:cNvPr id="23" name="Rectangle 22"/>
          <p:cNvSpPr/>
          <p:nvPr/>
        </p:nvSpPr>
        <p:spPr>
          <a:xfrm>
            <a:off x="731520" y="3246120"/>
            <a:ext cx="10698480" cy="365760"/>
          </a:xfrm>
          <a:prstGeom prst="rect">
            <a:avLst/>
          </a:prstGeom>
          <a:solidFill>
            <a:srgbClr val="0C20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914400" y="3282696"/>
            <a:ext cx="2103120" cy="274320"/>
          </a:xfrm>
          <a:prstGeom prst="rect">
            <a:avLst/>
          </a:prstGeom>
          <a:noFill/>
        </p:spPr>
        <p:txBody>
          <a:bodyPr wrap="square" anchor="t"/>
          <a:lstStyle/>
          <a:p>
            <a:pPr algn="l">
              <a:defRPr sz="1200" b="1">
                <a:solidFill>
                  <a:srgbClr val="3EC2FC"/>
                </a:solidFill>
                <a:latin typeface="Raleway"/>
              </a:defRPr>
            </a:pPr>
            <a:r>
              <a:t>Batteries</a:t>
            </a:r>
          </a:p>
        </p:txBody>
      </p:sp>
      <p:sp>
        <p:nvSpPr>
          <p:cNvPr id="25" name="TextBox 24"/>
          <p:cNvSpPr txBox="1"/>
          <p:nvPr/>
        </p:nvSpPr>
        <p:spPr>
          <a:xfrm>
            <a:off x="3200400" y="3282696"/>
            <a:ext cx="3291840" cy="274320"/>
          </a:xfrm>
          <a:prstGeom prst="rect">
            <a:avLst/>
          </a:prstGeom>
          <a:noFill/>
        </p:spPr>
        <p:txBody>
          <a:bodyPr wrap="square" anchor="t"/>
          <a:lstStyle/>
          <a:p>
            <a:pPr algn="l">
              <a:defRPr sz="1200" b="0">
                <a:solidFill>
                  <a:srgbClr val="FFFFFF"/>
                </a:solidFill>
                <a:latin typeface="Raleway"/>
              </a:defRPr>
            </a:pPr>
            <a:r>
              <a:t>(2) Lithium Ion, hot swappable</a:t>
            </a:r>
          </a:p>
        </p:txBody>
      </p:sp>
      <p:sp>
        <p:nvSpPr>
          <p:cNvPr id="26" name="TextBox 25"/>
          <p:cNvSpPr txBox="1"/>
          <p:nvPr/>
        </p:nvSpPr>
        <p:spPr>
          <a:xfrm>
            <a:off x="6675120" y="3282696"/>
            <a:ext cx="4754880" cy="274320"/>
          </a:xfrm>
          <a:prstGeom prst="rect">
            <a:avLst/>
          </a:prstGeom>
          <a:noFill/>
        </p:spPr>
        <p:txBody>
          <a:bodyPr wrap="square" anchor="t"/>
          <a:lstStyle/>
          <a:p>
            <a:pPr algn="l">
              <a:defRPr sz="1200" b="0">
                <a:solidFill>
                  <a:srgbClr val="B4C8D7"/>
                </a:solidFill>
                <a:latin typeface="Raleway"/>
              </a:defRPr>
            </a:pPr>
            <a:r>
              <a:t>Swap one while the other runs</a:t>
            </a:r>
          </a:p>
        </p:txBody>
      </p:sp>
      <p:sp>
        <p:nvSpPr>
          <p:cNvPr id="27" name="TextBox 26"/>
          <p:cNvSpPr txBox="1"/>
          <p:nvPr/>
        </p:nvSpPr>
        <p:spPr>
          <a:xfrm>
            <a:off x="914400" y="3648456"/>
            <a:ext cx="2103120" cy="274320"/>
          </a:xfrm>
          <a:prstGeom prst="rect">
            <a:avLst/>
          </a:prstGeom>
          <a:noFill/>
        </p:spPr>
        <p:txBody>
          <a:bodyPr wrap="square" anchor="t"/>
          <a:lstStyle/>
          <a:p>
            <a:pPr algn="l">
              <a:defRPr sz="1200" b="1">
                <a:solidFill>
                  <a:srgbClr val="3EC2FC"/>
                </a:solidFill>
                <a:latin typeface="Raleway"/>
              </a:defRPr>
            </a:pPr>
            <a:r>
              <a:t>Display</a:t>
            </a:r>
          </a:p>
        </p:txBody>
      </p:sp>
      <p:sp>
        <p:nvSpPr>
          <p:cNvPr id="28" name="TextBox 27"/>
          <p:cNvSpPr txBox="1"/>
          <p:nvPr/>
        </p:nvSpPr>
        <p:spPr>
          <a:xfrm>
            <a:off x="3200400" y="3648456"/>
            <a:ext cx="3291840" cy="274320"/>
          </a:xfrm>
          <a:prstGeom prst="rect">
            <a:avLst/>
          </a:prstGeom>
          <a:noFill/>
        </p:spPr>
        <p:txBody>
          <a:bodyPr wrap="square" anchor="t"/>
          <a:lstStyle/>
          <a:p>
            <a:pPr algn="l">
              <a:defRPr sz="1200" b="0">
                <a:solidFill>
                  <a:srgbClr val="FFFFFF"/>
                </a:solidFill>
                <a:latin typeface="Raleway"/>
              </a:defRPr>
            </a:pPr>
            <a:r>
              <a:t>7" WVGA sealed touchscreen</a:t>
            </a:r>
          </a:p>
        </p:txBody>
      </p:sp>
      <p:sp>
        <p:nvSpPr>
          <p:cNvPr id="29" name="TextBox 28"/>
          <p:cNvSpPr txBox="1"/>
          <p:nvPr/>
        </p:nvSpPr>
        <p:spPr>
          <a:xfrm>
            <a:off x="6675120" y="3648456"/>
            <a:ext cx="4754880" cy="274320"/>
          </a:xfrm>
          <a:prstGeom prst="rect">
            <a:avLst/>
          </a:prstGeom>
          <a:noFill/>
        </p:spPr>
        <p:txBody>
          <a:bodyPr wrap="square" anchor="t"/>
          <a:lstStyle/>
          <a:p>
            <a:pPr algn="l">
              <a:defRPr sz="1200" b="0">
                <a:solidFill>
                  <a:srgbClr val="B4C8D7"/>
                </a:solidFill>
                <a:latin typeface="Raleway"/>
              </a:defRPr>
            </a:pPr>
            <a:r>
              <a:t>Pinch-to-zoom, works with gloves</a:t>
            </a:r>
          </a:p>
        </p:txBody>
      </p:sp>
      <p:sp>
        <p:nvSpPr>
          <p:cNvPr id="30" name="Rectangle 29"/>
          <p:cNvSpPr/>
          <p:nvPr/>
        </p:nvSpPr>
        <p:spPr>
          <a:xfrm>
            <a:off x="731520" y="3977639"/>
            <a:ext cx="10698480" cy="365760"/>
          </a:xfrm>
          <a:prstGeom prst="rect">
            <a:avLst/>
          </a:prstGeom>
          <a:solidFill>
            <a:srgbClr val="0C20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914400" y="4014215"/>
            <a:ext cx="2103120" cy="274320"/>
          </a:xfrm>
          <a:prstGeom prst="rect">
            <a:avLst/>
          </a:prstGeom>
          <a:noFill/>
        </p:spPr>
        <p:txBody>
          <a:bodyPr wrap="square" anchor="t"/>
          <a:lstStyle/>
          <a:p>
            <a:pPr algn="l">
              <a:defRPr sz="1200" b="1">
                <a:solidFill>
                  <a:srgbClr val="3EC2FC"/>
                </a:solidFill>
                <a:latin typeface="Raleway"/>
              </a:defRPr>
            </a:pPr>
            <a:r>
              <a:t>Data Output</a:t>
            </a:r>
          </a:p>
        </p:txBody>
      </p:sp>
      <p:sp>
        <p:nvSpPr>
          <p:cNvPr id="32" name="TextBox 31"/>
          <p:cNvSpPr txBox="1"/>
          <p:nvPr/>
        </p:nvSpPr>
        <p:spPr>
          <a:xfrm>
            <a:off x="3200400" y="4014215"/>
            <a:ext cx="3291840" cy="274320"/>
          </a:xfrm>
          <a:prstGeom prst="rect">
            <a:avLst/>
          </a:prstGeom>
          <a:noFill/>
        </p:spPr>
        <p:txBody>
          <a:bodyPr wrap="square" anchor="t"/>
          <a:lstStyle/>
          <a:p>
            <a:pPr algn="l">
              <a:defRPr sz="1200" b="0">
                <a:solidFill>
                  <a:srgbClr val="FFFFFF"/>
                </a:solidFill>
                <a:latin typeface="Raleway"/>
              </a:defRPr>
            </a:pPr>
            <a:r>
              <a:t>USB, Ethernet, optional WiFi</a:t>
            </a:r>
          </a:p>
        </p:txBody>
      </p:sp>
      <p:sp>
        <p:nvSpPr>
          <p:cNvPr id="33" name="TextBox 32"/>
          <p:cNvSpPr txBox="1"/>
          <p:nvPr/>
        </p:nvSpPr>
        <p:spPr>
          <a:xfrm>
            <a:off x="6675120" y="4014215"/>
            <a:ext cx="4754880" cy="274320"/>
          </a:xfrm>
          <a:prstGeom prst="rect">
            <a:avLst/>
          </a:prstGeom>
          <a:noFill/>
        </p:spPr>
        <p:txBody>
          <a:bodyPr wrap="square" anchor="t"/>
          <a:lstStyle/>
          <a:p>
            <a:pPr algn="l">
              <a:defRPr sz="1200" b="0">
                <a:solidFill>
                  <a:srgbClr val="B4C8D7"/>
                </a:solidFill>
                <a:latin typeface="Raleway"/>
              </a:defRPr>
            </a:pPr>
            <a:r>
              <a:t>Export to PC or SPC system</a:t>
            </a:r>
          </a:p>
        </p:txBody>
      </p:sp>
      <p:sp>
        <p:nvSpPr>
          <p:cNvPr id="34" name="TextBox 33"/>
          <p:cNvSpPr txBox="1"/>
          <p:nvPr/>
        </p:nvSpPr>
        <p:spPr>
          <a:xfrm>
            <a:off x="914400" y="4379976"/>
            <a:ext cx="2103120" cy="274320"/>
          </a:xfrm>
          <a:prstGeom prst="rect">
            <a:avLst/>
          </a:prstGeom>
          <a:noFill/>
        </p:spPr>
        <p:txBody>
          <a:bodyPr wrap="square" anchor="t"/>
          <a:lstStyle/>
          <a:p>
            <a:pPr algn="l">
              <a:defRPr sz="1200" b="1">
                <a:solidFill>
                  <a:srgbClr val="3EC2FC"/>
                </a:solidFill>
                <a:latin typeface="Raleway"/>
              </a:defRPr>
            </a:pPr>
            <a:r>
              <a:t>Sampling Modes</a:t>
            </a:r>
          </a:p>
        </p:txBody>
      </p:sp>
      <p:sp>
        <p:nvSpPr>
          <p:cNvPr id="35" name="TextBox 34"/>
          <p:cNvSpPr txBox="1"/>
          <p:nvPr/>
        </p:nvSpPr>
        <p:spPr>
          <a:xfrm>
            <a:off x="3200400" y="4379976"/>
            <a:ext cx="3291840" cy="274320"/>
          </a:xfrm>
          <a:prstGeom prst="rect">
            <a:avLst/>
          </a:prstGeom>
          <a:noFill/>
        </p:spPr>
        <p:txBody>
          <a:bodyPr wrap="square" anchor="t"/>
          <a:lstStyle/>
          <a:p>
            <a:pPr algn="l">
              <a:defRPr sz="1200" b="0">
                <a:solidFill>
                  <a:srgbClr val="FFFFFF"/>
                </a:solidFill>
                <a:latin typeface="Raleway"/>
              </a:defRPr>
            </a:pPr>
            <a:r>
              <a:t>Static and Dynamic</a:t>
            </a:r>
          </a:p>
        </p:txBody>
      </p:sp>
      <p:sp>
        <p:nvSpPr>
          <p:cNvPr id="36" name="TextBox 35"/>
          <p:cNvSpPr txBox="1"/>
          <p:nvPr/>
        </p:nvSpPr>
        <p:spPr>
          <a:xfrm>
            <a:off x="6675120" y="4379976"/>
            <a:ext cx="4754880" cy="274320"/>
          </a:xfrm>
          <a:prstGeom prst="rect">
            <a:avLst/>
          </a:prstGeom>
          <a:noFill/>
        </p:spPr>
        <p:txBody>
          <a:bodyPr wrap="square" anchor="t"/>
          <a:lstStyle/>
          <a:p>
            <a:pPr algn="l">
              <a:defRPr sz="1200" b="0">
                <a:solidFill>
                  <a:srgbClr val="B4C8D7"/>
                </a:solidFill>
                <a:latin typeface="Raleway"/>
              </a:defRPr>
            </a:pPr>
            <a:r>
              <a:t>Fixed point or scanning</a:t>
            </a:r>
          </a:p>
        </p:txBody>
      </p:sp>
      <p:sp>
        <p:nvSpPr>
          <p:cNvPr id="37" name="Rectangle 36"/>
          <p:cNvSpPr/>
          <p:nvPr/>
        </p:nvSpPr>
        <p:spPr>
          <a:xfrm>
            <a:off x="731520" y="4709160"/>
            <a:ext cx="10698480" cy="365760"/>
          </a:xfrm>
          <a:prstGeom prst="rect">
            <a:avLst/>
          </a:prstGeom>
          <a:solidFill>
            <a:srgbClr val="0C20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914400" y="4745736"/>
            <a:ext cx="2103120" cy="274320"/>
          </a:xfrm>
          <a:prstGeom prst="rect">
            <a:avLst/>
          </a:prstGeom>
          <a:noFill/>
        </p:spPr>
        <p:txBody>
          <a:bodyPr wrap="square" anchor="t"/>
          <a:lstStyle/>
          <a:p>
            <a:pPr algn="l">
              <a:defRPr sz="1200" b="1">
                <a:solidFill>
                  <a:srgbClr val="3EC2FC"/>
                </a:solidFill>
                <a:latin typeface="Raleway"/>
              </a:defRPr>
            </a:pPr>
            <a:r>
              <a:t>Self Cleaning</a:t>
            </a:r>
          </a:p>
        </p:txBody>
      </p:sp>
      <p:sp>
        <p:nvSpPr>
          <p:cNvPr id="39" name="TextBox 38"/>
          <p:cNvSpPr txBox="1"/>
          <p:nvPr/>
        </p:nvSpPr>
        <p:spPr>
          <a:xfrm>
            <a:off x="3200400" y="4745736"/>
            <a:ext cx="3291840" cy="274320"/>
          </a:xfrm>
          <a:prstGeom prst="rect">
            <a:avLst/>
          </a:prstGeom>
          <a:noFill/>
        </p:spPr>
        <p:txBody>
          <a:bodyPr wrap="square" anchor="t"/>
          <a:lstStyle/>
          <a:p>
            <a:pPr algn="l">
              <a:defRPr sz="1200" b="0">
                <a:solidFill>
                  <a:srgbClr val="FFFFFF"/>
                </a:solidFill>
                <a:latin typeface="Raleway"/>
              </a:defRPr>
            </a:pPr>
            <a:r>
              <a:t>50% increased air flow mode</a:t>
            </a:r>
          </a:p>
        </p:txBody>
      </p:sp>
      <p:sp>
        <p:nvSpPr>
          <p:cNvPr id="40" name="TextBox 39"/>
          <p:cNvSpPr txBox="1"/>
          <p:nvPr/>
        </p:nvSpPr>
        <p:spPr>
          <a:xfrm>
            <a:off x="6675120" y="4745736"/>
            <a:ext cx="4754880" cy="274320"/>
          </a:xfrm>
          <a:prstGeom prst="rect">
            <a:avLst/>
          </a:prstGeom>
          <a:noFill/>
        </p:spPr>
        <p:txBody>
          <a:bodyPr wrap="square" anchor="t"/>
          <a:lstStyle/>
          <a:p>
            <a:pPr algn="l">
              <a:defRPr sz="1200" b="0">
                <a:solidFill>
                  <a:srgbClr val="B4C8D7"/>
                </a:solidFill>
                <a:latin typeface="Raleway"/>
              </a:defRPr>
            </a:pPr>
            <a:r>
              <a:t>Purge before testing</a:t>
            </a:r>
          </a:p>
        </p:txBody>
      </p:sp>
      <p:sp>
        <p:nvSpPr>
          <p:cNvPr id="41" name="TextBox 40"/>
          <p:cNvSpPr txBox="1"/>
          <p:nvPr/>
        </p:nvSpPr>
        <p:spPr>
          <a:xfrm>
            <a:off x="914400" y="5111496"/>
            <a:ext cx="2103120" cy="274320"/>
          </a:xfrm>
          <a:prstGeom prst="rect">
            <a:avLst/>
          </a:prstGeom>
          <a:noFill/>
        </p:spPr>
        <p:txBody>
          <a:bodyPr wrap="square" anchor="t"/>
          <a:lstStyle/>
          <a:p>
            <a:pPr algn="l">
              <a:defRPr sz="1200" b="1">
                <a:solidFill>
                  <a:srgbClr val="3EC2FC"/>
                </a:solidFill>
                <a:latin typeface="Raleway"/>
              </a:defRPr>
            </a:pPr>
            <a:r>
              <a:t>Input Power</a:t>
            </a:r>
          </a:p>
        </p:txBody>
      </p:sp>
      <p:sp>
        <p:nvSpPr>
          <p:cNvPr id="42" name="TextBox 41"/>
          <p:cNvSpPr txBox="1"/>
          <p:nvPr/>
        </p:nvSpPr>
        <p:spPr>
          <a:xfrm>
            <a:off x="3200400" y="5111496"/>
            <a:ext cx="3291840" cy="274320"/>
          </a:xfrm>
          <a:prstGeom prst="rect">
            <a:avLst/>
          </a:prstGeom>
          <a:noFill/>
        </p:spPr>
        <p:txBody>
          <a:bodyPr wrap="square" anchor="t"/>
          <a:lstStyle/>
          <a:p>
            <a:pPr algn="l">
              <a:defRPr sz="1200" b="0">
                <a:solidFill>
                  <a:srgbClr val="FFFFFF"/>
                </a:solidFill>
                <a:latin typeface="Raleway"/>
              </a:defRPr>
            </a:pPr>
            <a:r>
              <a:t>100–240 VAC, 50/60 Hz</a:t>
            </a:r>
          </a:p>
        </p:txBody>
      </p:sp>
      <p:sp>
        <p:nvSpPr>
          <p:cNvPr id="43" name="TextBox 42"/>
          <p:cNvSpPr txBox="1"/>
          <p:nvPr/>
        </p:nvSpPr>
        <p:spPr>
          <a:xfrm>
            <a:off x="6675120" y="5111496"/>
            <a:ext cx="4754880" cy="274320"/>
          </a:xfrm>
          <a:prstGeom prst="rect">
            <a:avLst/>
          </a:prstGeom>
          <a:noFill/>
        </p:spPr>
        <p:txBody>
          <a:bodyPr wrap="square" anchor="t"/>
          <a:lstStyle/>
          <a:p>
            <a:pPr algn="l">
              <a:defRPr sz="1200" b="0">
                <a:solidFill>
                  <a:srgbClr val="B4C8D7"/>
                </a:solidFill>
                <a:latin typeface="Raleway"/>
              </a:defRPr>
            </a:pPr>
            <a:r>
              <a:t>Works on any outlet worldwide</a:t>
            </a:r>
          </a:p>
        </p:txBody>
      </p:sp>
      <p:sp>
        <p:nvSpPr>
          <p:cNvPr id="44" name="Rectangle 43"/>
          <p:cNvSpPr/>
          <p:nvPr/>
        </p:nvSpPr>
        <p:spPr>
          <a:xfrm>
            <a:off x="731520" y="5440679"/>
            <a:ext cx="10698480" cy="365760"/>
          </a:xfrm>
          <a:prstGeom prst="rect">
            <a:avLst/>
          </a:prstGeom>
          <a:solidFill>
            <a:srgbClr val="0C203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5" name="TextBox 44"/>
          <p:cNvSpPr txBox="1"/>
          <p:nvPr/>
        </p:nvSpPr>
        <p:spPr>
          <a:xfrm>
            <a:off x="914400" y="5477255"/>
            <a:ext cx="2103120" cy="274320"/>
          </a:xfrm>
          <a:prstGeom prst="rect">
            <a:avLst/>
          </a:prstGeom>
          <a:noFill/>
        </p:spPr>
        <p:txBody>
          <a:bodyPr wrap="square" anchor="t"/>
          <a:lstStyle/>
          <a:p>
            <a:pPr algn="l">
              <a:defRPr sz="1200" b="1">
                <a:solidFill>
                  <a:srgbClr val="3EC2FC"/>
                </a:solidFill>
                <a:latin typeface="Raleway"/>
              </a:defRPr>
            </a:pPr>
            <a:r>
              <a:t>Certifications</a:t>
            </a:r>
          </a:p>
        </p:txBody>
      </p:sp>
      <p:sp>
        <p:nvSpPr>
          <p:cNvPr id="46" name="TextBox 45"/>
          <p:cNvSpPr txBox="1"/>
          <p:nvPr/>
        </p:nvSpPr>
        <p:spPr>
          <a:xfrm>
            <a:off x="3200400" y="5477255"/>
            <a:ext cx="3291840" cy="274320"/>
          </a:xfrm>
          <a:prstGeom prst="rect">
            <a:avLst/>
          </a:prstGeom>
          <a:noFill/>
        </p:spPr>
        <p:txBody>
          <a:bodyPr wrap="square" anchor="t"/>
          <a:lstStyle/>
          <a:p>
            <a:pPr algn="l">
              <a:defRPr sz="1200" b="0">
                <a:solidFill>
                  <a:srgbClr val="FFFFFF"/>
                </a:solidFill>
                <a:latin typeface="Raleway"/>
              </a:defRPr>
            </a:pPr>
            <a:r>
              <a:t>CE Certified, Made in the USA</a:t>
            </a:r>
          </a:p>
        </p:txBody>
      </p:sp>
      <p:sp>
        <p:nvSpPr>
          <p:cNvPr id="47" name="Rectangle 46"/>
          <p:cNvSpPr/>
          <p:nvPr/>
        </p:nvSpPr>
        <p:spPr>
          <a:xfrm>
            <a:off x="3063240" y="1783079"/>
            <a:ext cx="12700" cy="4023360"/>
          </a:xfrm>
          <a:prstGeom prst="rect">
            <a:avLst/>
          </a:prstGeom>
          <a:solidFill>
            <a:srgbClr val="277CA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8" name="Rectangle 47"/>
          <p:cNvSpPr/>
          <p:nvPr/>
        </p:nvSpPr>
        <p:spPr>
          <a:xfrm>
            <a:off x="6537960" y="1783079"/>
            <a:ext cx="12700" cy="4023360"/>
          </a:xfrm>
          <a:prstGeom prst="rect">
            <a:avLst/>
          </a:prstGeom>
          <a:solidFill>
            <a:srgbClr val="277CA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9" name="TextBox 48"/>
          <p:cNvSpPr txBox="1"/>
          <p:nvPr/>
        </p:nvSpPr>
        <p:spPr>
          <a:xfrm>
            <a:off x="731520" y="5897879"/>
            <a:ext cx="10698480" cy="228600"/>
          </a:xfrm>
          <a:prstGeom prst="rect">
            <a:avLst/>
          </a:prstGeom>
          <a:noFill/>
        </p:spPr>
        <p:txBody>
          <a:bodyPr wrap="square" anchor="t"/>
          <a:lstStyle/>
          <a:p>
            <a:pPr algn="l">
              <a:defRPr sz="1000" b="0">
                <a:solidFill>
                  <a:srgbClr val="277CA5"/>
                </a:solidFill>
                <a:latin typeface="Raleway"/>
              </a:defRPr>
            </a:pPr>
            <a:r>
              <a:t>Languages: English, Chinese, Japanese, Korean</a:t>
            </a:r>
          </a:p>
        </p:txBody>
      </p:sp>
      <p:pic>
        <p:nvPicPr>
          <p:cNvPr id="50" name="Picture 49" descr="pentagon-logo-white.png"/>
          <p:cNvPicPr>
            <a:picLocks noChangeAspect="1"/>
          </p:cNvPicPr>
          <p:nvPr/>
        </p:nvPicPr>
        <p:blipFill>
          <a:blip r:embed="rId2"/>
          <a:stretch>
            <a:fillRect/>
          </a:stretch>
        </p:blipFill>
        <p:spPr>
          <a:xfrm>
            <a:off x="457200" y="6217920"/>
            <a:ext cx="2011680" cy="438912"/>
          </a:xfrm>
          <a:prstGeom prst="rect">
            <a:avLst/>
          </a:prstGeom>
        </p:spPr>
      </p:pic>
      <p:sp>
        <p:nvSpPr>
          <p:cNvPr id="51" name="TextBox 50"/>
          <p:cNvSpPr txBox="1"/>
          <p:nvPr/>
        </p:nvSpPr>
        <p:spPr>
          <a:xfrm>
            <a:off x="11277295" y="6291072"/>
            <a:ext cx="457200" cy="228600"/>
          </a:xfrm>
          <a:prstGeom prst="rect">
            <a:avLst/>
          </a:prstGeom>
          <a:noFill/>
        </p:spPr>
        <p:txBody>
          <a:bodyPr wrap="square" anchor="t"/>
          <a:lstStyle/>
          <a:p>
            <a:pPr algn="r">
              <a:defRPr sz="1000" b="0">
                <a:solidFill>
                  <a:srgbClr val="277CA5"/>
                </a:solidFill>
                <a:latin typeface="Raleway"/>
              </a:defRPr>
            </a:pPr>
            <a: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